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52B48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64008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21031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Claude Agent Handling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효율적인 AI 에이전트 협업 가이드</a:t>
            </a:r>
            <a:endParaRPr lang="en-US" sz="2000" dirty="0"/>
          </a:p>
        </p:txBody>
      </p:sp>
      <p:sp>
        <p:nvSpPr>
          <p:cNvPr id="7" name="Shape 4"/>
          <p:cNvSpPr/>
          <p:nvPr/>
        </p:nvSpPr>
        <p:spPr>
          <a:xfrm>
            <a:off x="3200400" y="3520440"/>
            <a:ext cx="2743200" cy="27432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Evan  |  2026.04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  실전 사례 — JS→TS &amp; lodash→es-toolkit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병렬 에이전트 + 크리티컬 버그 발견 + 93% 번들 감소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1965960" cy="14173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1965960" cy="36576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5156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" y="106984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전수 검사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14630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155개 파일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3개 병렬 에이전트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606040" y="1005840"/>
            <a:ext cx="1965960" cy="14173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606040" y="1005840"/>
            <a:ext cx="1965960" cy="36576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2" name="Text 10"/>
          <p:cNvSpPr/>
          <p:nvPr/>
        </p:nvSpPr>
        <p:spPr>
          <a:xfrm>
            <a:off x="2606040" y="105156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871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017520" y="106984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버그 발견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697480" y="14630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메서드명 불일치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(크리티컬)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1005840"/>
            <a:ext cx="1965960" cy="14173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1005840"/>
            <a:ext cx="1965960" cy="36576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0" y="105156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166360" y="106984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즉시 수정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46320" y="14630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3개 메서드 복원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 경로 수정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903720" y="1005840"/>
            <a:ext cx="1965960" cy="14173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903720" y="1005840"/>
            <a:ext cx="1965960" cy="3657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22" name="Text 20"/>
          <p:cNvSpPr/>
          <p:nvPr/>
        </p:nvSpPr>
        <p:spPr>
          <a:xfrm>
            <a:off x="6903720" y="105156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315200" y="106984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빌드 PASS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995160" y="14630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패키지 설치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최종 검증 통과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2606040"/>
            <a:ext cx="8229600" cy="594360"/>
          </a:xfrm>
          <a:prstGeom prst="rect">
            <a:avLst/>
          </a:prstGeom>
          <a:solidFill>
            <a:srgbClr val="2D1A1A"/>
          </a:solidFill>
          <a:ln/>
        </p:spPr>
      </p:sp>
      <p:pic>
        <p:nvPicPr>
          <p:cNvPr id="2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2697480"/>
            <a:ext cx="320040" cy="32004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1051560" y="2606040"/>
            <a:ext cx="7452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실패→학습: </a:t>
            </a:r>
            <a:pPr indent="0" marL="0">
              <a:buNone/>
            </a:pPr>
            <a:r>
              <a:rPr lang="en-US" sz="1100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declare var APP: any</a:t>
            </a:r>
            <a:pPr indent="0" marL="0">
              <a:buNone/>
            </a:pPr>
            <a:r>
              <a:rPr lang="en-US" sz="12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→ CLAUDE.md에 </a:t>
            </a:r>
            <a:pPr indent="0" marL="0">
              <a:buNone/>
            </a:pPr>
            <a:r>
              <a:rPr lang="en-US" sz="11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AppGlobal</a:t>
            </a:r>
            <a:pPr indent="0" marL="0">
              <a:buNone/>
            </a:pPr>
            <a:r>
              <a:rPr lang="en-US" sz="12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타입 규칙 추가 → 이후 100% 준수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457200" y="3383280"/>
            <a:ext cx="3977640" cy="15544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9" name="Text 26"/>
          <p:cNvSpPr/>
          <p:nvPr/>
        </p:nvSpPr>
        <p:spPr>
          <a:xfrm>
            <a:off x="457200" y="3410712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365760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871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~72KB</a:t>
            </a:r>
            <a:endParaRPr lang="en-US" sz="3200" dirty="0"/>
          </a:p>
        </p:txBody>
      </p:sp>
      <p:sp>
        <p:nvSpPr>
          <p:cNvPr id="31" name="Text 28"/>
          <p:cNvSpPr/>
          <p:nvPr/>
        </p:nvSpPr>
        <p:spPr>
          <a:xfrm>
            <a:off x="457200" y="416052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lodash 전체 번들 (26개 파일, 5개 함수만 사용)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457200" y="443484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_ from 'lodash'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4709160" y="3383280"/>
            <a:ext cx="3977640" cy="15544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4" name="Text 31"/>
          <p:cNvSpPr/>
          <p:nvPr/>
        </p:nvSpPr>
        <p:spPr>
          <a:xfrm>
            <a:off x="4709160" y="3410712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</a:t>
            </a:r>
            <a:endParaRPr lang="en-US" sz="1200" dirty="0"/>
          </a:p>
        </p:txBody>
      </p:sp>
      <p:sp>
        <p:nvSpPr>
          <p:cNvPr id="35" name="Text 32"/>
          <p:cNvSpPr/>
          <p:nvPr/>
        </p:nvSpPr>
        <p:spPr>
          <a:xfrm>
            <a:off x="4709160" y="365760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~5KB</a:t>
            </a:r>
            <a:endParaRPr lang="en-US" sz="3200" dirty="0"/>
          </a:p>
        </p:txBody>
      </p:sp>
      <p:sp>
        <p:nvSpPr>
          <p:cNvPr id="36" name="Text 33"/>
          <p:cNvSpPr/>
          <p:nvPr/>
        </p:nvSpPr>
        <p:spPr>
          <a:xfrm>
            <a:off x="4709160" y="416052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es-toolkit — 동일 API, 네이티브 구현, 93% 감소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4709160" y="443484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{ throttle } from 'es-toolkit'</a:t>
            </a:r>
            <a:endParaRPr lang="en-US" sz="1000" dirty="0"/>
          </a:p>
        </p:txBody>
      </p:sp>
      <p:sp>
        <p:nvSpPr>
          <p:cNvPr id="38" name="Shape 3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39" name="Text 36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왜 es-toolkit? </a:t>
            </a:r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lodash-es(tree-shake 가능하나 여전히 대형) vs es-toolkit(동일 API + 네이티브 구현 + 활발한 유지보수) vs 직접 구현(엣지케이스 부담)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  mate3native — 대규모 회의 최적화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50-100명 동시 접속 성능 문제 해결  |  44파일 수정, 886줄 추가, 635줄 삭제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1: 성능 최적화 (50-100명 동시 접속)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1965960" cy="15544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371600"/>
            <a:ext cx="1965960" cy="36576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4173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100→2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175564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호출 수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48640" y="196596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Entry Storm 배치 처리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221284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100개 개별 호출 → 1-2개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배치 호출로 압축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606040" y="1371600"/>
            <a:ext cx="1965960" cy="15544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606040" y="1371600"/>
            <a:ext cx="1965960" cy="3657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4" name="Text 12"/>
          <p:cNvSpPr/>
          <p:nvPr/>
        </p:nvSpPr>
        <p:spPr>
          <a:xfrm>
            <a:off x="2606040" y="14173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O(1)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606040" y="175564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조회 복잡도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96596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O(n²) → O(n) 알고리즘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97480" y="221284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memberStore에 jitsiIdIndex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기반 O(1) 조회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54880" y="1371600"/>
            <a:ext cx="1965960" cy="15544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371600"/>
            <a:ext cx="1965960" cy="36576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0" y="14173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~95%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754880" y="175564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리렌더 감소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46320" y="196596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Zustand 선택적 구독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221284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전체 스토어 구독 0건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listVersion 패턴 적용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903720" y="1371600"/>
            <a:ext cx="1965960" cy="15544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903720" y="1371600"/>
            <a:ext cx="1965960" cy="36576"/>
          </a:xfrm>
          <a:prstGeom prst="rect">
            <a:avLst/>
          </a:prstGeom>
          <a:solidFill>
            <a:srgbClr val="FB923C"/>
          </a:solidFill>
          <a:ln/>
        </p:spPr>
      </p:sp>
      <p:sp>
        <p:nvSpPr>
          <p:cNvPr id="26" name="Text 24"/>
          <p:cNvSpPr/>
          <p:nvPr/>
        </p:nvSpPr>
        <p:spPr>
          <a:xfrm>
            <a:off x="6903720" y="14173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B92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180p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903720" y="175564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적응형 해상도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995160" y="196596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SFU 적응형 품질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995160" y="221284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보이는 참가자 180p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비가시 참가자 수신 OFF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40080" y="310896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코드 품질 + 안정성 (77파일, 대규모 리팩토링)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457200" y="3474720"/>
            <a:ext cx="1965960" cy="12344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3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3520440"/>
            <a:ext cx="320040" cy="320040"/>
          </a:xfrm>
          <a:prstGeom prst="rect">
            <a:avLst/>
          </a:prstGeom>
        </p:spPr>
      </p:pic>
      <p:sp>
        <p:nvSpPr>
          <p:cNvPr id="33" name="Text 30"/>
          <p:cNvSpPr/>
          <p:nvPr/>
        </p:nvSpPr>
        <p:spPr>
          <a:xfrm>
            <a:off x="548640" y="3858768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메모리 누수 수정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548640" y="4096512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setTimeout 추적, BackHandler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unsubscribe, 이벤트 핸들러 정리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2606040" y="3474720"/>
            <a:ext cx="1965960" cy="12344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3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280" y="3520440"/>
            <a:ext cx="320040" cy="320040"/>
          </a:xfrm>
          <a:prstGeom prst="rect">
            <a:avLst/>
          </a:prstGeom>
        </p:spPr>
      </p:pic>
      <p:sp>
        <p:nvSpPr>
          <p:cNvPr id="37" name="Text 33"/>
          <p:cNvSpPr/>
          <p:nvPr/>
        </p:nvSpPr>
        <p:spPr>
          <a:xfrm>
            <a:off x="2697480" y="3858768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런타임 크래시 방지</a:t>
            </a:r>
            <a:endParaRPr lang="en-US" sz="1100" dirty="0"/>
          </a:p>
        </p:txBody>
      </p:sp>
      <p:sp>
        <p:nvSpPr>
          <p:cNvPr id="38" name="Text 34"/>
          <p:cNvSpPr/>
          <p:nvPr/>
        </p:nvSpPr>
        <p:spPr>
          <a:xfrm>
            <a:off x="2697480" y="4096512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WebSocket JSON.parse try-catch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Promise.all 순서 보장</a:t>
            </a:r>
            <a:endParaRPr lang="en-US" sz="1000" dirty="0"/>
          </a:p>
        </p:txBody>
      </p:sp>
      <p:sp>
        <p:nvSpPr>
          <p:cNvPr id="39" name="Shape 35"/>
          <p:cNvSpPr/>
          <p:nvPr/>
        </p:nvSpPr>
        <p:spPr>
          <a:xfrm>
            <a:off x="4754880" y="3474720"/>
            <a:ext cx="1965960" cy="12344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4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120" y="3520440"/>
            <a:ext cx="320040" cy="320040"/>
          </a:xfrm>
          <a:prstGeom prst="rect">
            <a:avLst/>
          </a:prstGeom>
        </p:spPr>
      </p:pic>
      <p:sp>
        <p:nvSpPr>
          <p:cNvPr id="41" name="Text 36"/>
          <p:cNvSpPr/>
          <p:nvPr/>
        </p:nvSpPr>
        <p:spPr>
          <a:xfrm>
            <a:off x="4846320" y="3858768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__DEV__ 가드 일괄 적용</a:t>
            </a:r>
            <a:endParaRPr lang="en-US" sz="1100" dirty="0"/>
          </a:p>
        </p:txBody>
      </p:sp>
      <p:sp>
        <p:nvSpPr>
          <p:cNvPr id="42" name="Text 37"/>
          <p:cNvSpPr/>
          <p:nvPr/>
        </p:nvSpPr>
        <p:spPr>
          <a:xfrm>
            <a:off x="4846320" y="4096512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55개 파일, 166개 console.log/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warn/error에 __DEV__ 조건 추가</a:t>
            </a:r>
            <a:endParaRPr lang="en-US" sz="1000" dirty="0"/>
          </a:p>
        </p:txBody>
      </p:sp>
      <p:sp>
        <p:nvSpPr>
          <p:cNvPr id="43" name="Shape 38"/>
          <p:cNvSpPr/>
          <p:nvPr/>
        </p:nvSpPr>
        <p:spPr>
          <a:xfrm>
            <a:off x="6903720" y="3474720"/>
            <a:ext cx="1965960" cy="12344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4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0960" y="3520440"/>
            <a:ext cx="320040" cy="320040"/>
          </a:xfrm>
          <a:prstGeom prst="rect">
            <a:avLst/>
          </a:prstGeom>
        </p:spPr>
      </p:pic>
      <p:sp>
        <p:nvSpPr>
          <p:cNvPr id="45" name="Text 39"/>
          <p:cNvSpPr/>
          <p:nvPr/>
        </p:nvSpPr>
        <p:spPr>
          <a:xfrm>
            <a:off x="6995160" y="3858768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기술 문서 13개 생성</a:t>
            </a:r>
            <a:endParaRPr lang="en-US" sz="1100" dirty="0"/>
          </a:p>
        </p:txBody>
      </p:sp>
      <p:sp>
        <p:nvSpPr>
          <p:cNvPr id="46" name="Text 40"/>
          <p:cNvSpPr/>
          <p:nvPr/>
        </p:nvSpPr>
        <p:spPr>
          <a:xfrm>
            <a:off x="6995160" y="4096512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아키텍처, 상태관리, 컴포넌트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트러블슈팅 등 완전한 문서 세트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  CLAUDE.md 작성법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프로젝트 규칙을 문서화 → 매 세션 자동 로드 → 에이전트 실수 방지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77640" cy="2011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78992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0120" y="107899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파일 계층 (우선순위 순)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94360" y="146304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Organization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600200" y="146304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/etc/claude-code/CLAUDE.md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429000" y="146304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관리, 전사 적용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94360" y="182880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C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Project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1600200" y="182880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./CLAUDE.md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3429000" y="18288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 공유, 팀 전체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594360" y="219456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600200" y="21945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~/.claude/CLAUDE.md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429000" y="219456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개인 설정, 모든 프로젝트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594360" y="256032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Local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1600200" y="25603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./CLAUDE.local.md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3429000" y="256032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gitignore, 나만 적용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594360" y="292608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78B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Rules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1600200" y="292608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.claude/rules/*.md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3429000" y="292608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경로별 규칙 (온디맨드)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09160" y="1005840"/>
            <a:ext cx="3977640" cy="2011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4892040" y="1078992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섹션 구조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892040" y="1463040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Architecture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446520" y="1463040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아키텍처 패턴, 디렉터리 구조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4892040" y="1709928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 Conventions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6446520" y="1709928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네이밍, import, 컴포넌트 규칙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4892040" y="1956816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Task Checklists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6446520" y="1956816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새 피처/API/WS 추가 절차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4892040" y="2203704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Common Mistakes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6446520" y="2203704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반복 실수 목록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4892040" y="2450592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 NOT Touch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6446520" y="2450592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수정 금지 영역 명시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4892040" y="2697480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Reference Impls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6446520" y="2697480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참고 구현 경로 안내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457200" y="3246120"/>
            <a:ext cx="3977640" cy="1417320"/>
          </a:xfrm>
          <a:prstGeom prst="rect">
            <a:avLst/>
          </a:prstGeom>
          <a:solidFill>
            <a:srgbClr val="2D1A1A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8" name="Text 35"/>
          <p:cNvSpPr/>
          <p:nvPr/>
        </p:nvSpPr>
        <p:spPr>
          <a:xfrm>
            <a:off x="640080" y="32918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CLAUDE.md 없이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640080" y="3584448"/>
            <a:ext cx="3611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 대화마다 동일한 규칙 반복 설명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8B95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declare var APP: any 사용 반복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reducers.any.ts import 누락 → 조용한 실패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ios/android 디렉터리 실수로 수정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4709160" y="3246120"/>
            <a:ext cx="3977640" cy="1417320"/>
          </a:xfrm>
          <a:prstGeom prst="rect">
            <a:avLst/>
          </a:prstGeom>
          <a:solidFill>
            <a:srgbClr val="1A2D1A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41" name="Text 38"/>
          <p:cNvSpPr/>
          <p:nvPr/>
        </p:nvSpPr>
        <p:spPr>
          <a:xfrm>
            <a:off x="4892040" y="32918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CLAUDE.md 적용 후</a:t>
            </a:r>
            <a:endParaRPr lang="en-US" sz="1300" dirty="0"/>
          </a:p>
        </p:txBody>
      </p:sp>
      <p:sp>
        <p:nvSpPr>
          <p:cNvPr id="42" name="Text 39"/>
          <p:cNvSpPr/>
          <p:nvPr/>
        </p:nvSpPr>
        <p:spPr>
          <a:xfrm>
            <a:off x="4892040" y="3584448"/>
            <a:ext cx="3611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규칙 자동 로드 → 반복 설명 제거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AppGlobal 타입 100% 준수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체크리스트 기반 빈틈 없는 작업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에이전트 실수율 거의 0%</a:t>
            </a:r>
            <a:endParaRPr lang="en-US" sz="1100" dirty="0"/>
          </a:p>
        </p:txBody>
      </p:sp>
      <p:sp>
        <p:nvSpPr>
          <p:cNvPr id="43" name="Shape 40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44" name="Text 41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Do: </a:t>
            </a:r>
            <a:pPr algn="ctr"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구체적 규칙, 체크리스트, 코드 예시, @filepath로 파일 임포트  </a:t>
            </a:r>
            <a:pPr algn="ctr" indent="0" marL="0">
              <a:buNone/>
            </a:pPr>
            <a:r>
              <a:rPr lang="en-US" sz="10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Don't: </a:t>
            </a:r>
            <a:pPr algn="ctr"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모호한 지시, 200줄 초과, 코드에서 읽을 수 있는 내용 중복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  초급 vs 고급 — 프롬프팅 차이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같은 모델, 같은 도구 — 결과를 가르는 것은 질문의 구조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1463040" cy="347472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0584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차원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920240" y="1005840"/>
            <a:ext cx="3291840" cy="347472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8" name="Text 6"/>
          <p:cNvSpPr/>
          <p:nvPr/>
        </p:nvSpPr>
        <p:spPr>
          <a:xfrm>
            <a:off x="1920240" y="10058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초급 개발자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212080" y="1005840"/>
            <a:ext cx="3291840" cy="347472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10" name="Text 8"/>
          <p:cNvSpPr/>
          <p:nvPr/>
        </p:nvSpPr>
        <p:spPr>
          <a:xfrm>
            <a:off x="5212080" y="10058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고급 개발자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353312"/>
            <a:ext cx="14630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353312"/>
            <a:ext cx="1280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작업 범위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920240" y="1353312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4" name="Text 12"/>
          <p:cNvSpPr/>
          <p:nvPr/>
        </p:nvSpPr>
        <p:spPr>
          <a:xfrm>
            <a:off x="2011680" y="1353312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"로그인 버그 고쳐줘"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212080" y="1353312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6" name="Text 14"/>
          <p:cNvSpPr/>
          <p:nvPr/>
        </p:nvSpPr>
        <p:spPr>
          <a:xfrm>
            <a:off x="5303520" y="1353312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"세션 만료 후 로그인 실패. src/auth/ 토큰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갱신 흐름 확인. 재현 테스트 작성 후 수정"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1847088"/>
            <a:ext cx="14630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1847088"/>
            <a:ext cx="1280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검증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920240" y="1847088"/>
            <a:ext cx="32918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0" name="Text 18"/>
          <p:cNvSpPr/>
          <p:nvPr/>
        </p:nvSpPr>
        <p:spPr>
          <a:xfrm>
            <a:off x="2011680" y="1847088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결과를 그대로 신뢰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212080" y="1847088"/>
            <a:ext cx="32918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2" name="Text 20"/>
          <p:cNvSpPr/>
          <p:nvPr/>
        </p:nvSpPr>
        <p:spPr>
          <a:xfrm>
            <a:off x="5303520" y="1847088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"구현 후 테스트를 실행하세요"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2340864"/>
            <a:ext cx="14630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2340864"/>
            <a:ext cx="1280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세션 관리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1920240" y="2340864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6" name="Text 24"/>
          <p:cNvSpPr/>
          <p:nvPr/>
        </p:nvSpPr>
        <p:spPr>
          <a:xfrm>
            <a:off x="2011680" y="2340864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하나의 긴 대화에 모든 작업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212080" y="2340864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8" name="Text 26"/>
          <p:cNvSpPr/>
          <p:nvPr/>
        </p:nvSpPr>
        <p:spPr>
          <a:xfrm>
            <a:off x="5303520" y="2340864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작업 간 /clear, 기능별 새 세션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57200" y="2834640"/>
            <a:ext cx="14630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0" name="Text 28"/>
          <p:cNvSpPr/>
          <p:nvPr/>
        </p:nvSpPr>
        <p:spPr>
          <a:xfrm>
            <a:off x="548640" y="2834640"/>
            <a:ext cx="1280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수정 전략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920240" y="2834640"/>
            <a:ext cx="32918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2" name="Text 30"/>
          <p:cNvSpPr/>
          <p:nvPr/>
        </p:nvSpPr>
        <p:spPr>
          <a:xfrm>
            <a:off x="2011680" y="2834640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같은 오류를 5번+ 수정 요청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212080" y="2834640"/>
            <a:ext cx="32918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4" name="Text 32"/>
          <p:cNvSpPr/>
          <p:nvPr/>
        </p:nvSpPr>
        <p:spPr>
          <a:xfrm>
            <a:off x="5303520" y="2834640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2회 실패 → /clear → 프롬프트 재작성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57200" y="3328416"/>
            <a:ext cx="14630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36" name="Text 34"/>
          <p:cNvSpPr/>
          <p:nvPr/>
        </p:nvSpPr>
        <p:spPr>
          <a:xfrm>
            <a:off x="548640" y="3328416"/>
            <a:ext cx="1280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계획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1920240" y="3328416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38" name="Text 36"/>
          <p:cNvSpPr/>
          <p:nvPr/>
        </p:nvSpPr>
        <p:spPr>
          <a:xfrm>
            <a:off x="2011680" y="3328416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바로 코드 요청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5212080" y="3328416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40" name="Text 38"/>
          <p:cNvSpPr/>
          <p:nvPr/>
        </p:nvSpPr>
        <p:spPr>
          <a:xfrm>
            <a:off x="5303520" y="3328416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3단계 이상 → Plan Mode → 승인 후 실행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57200" y="3822192"/>
            <a:ext cx="14630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42" name="Text 40"/>
          <p:cNvSpPr/>
          <p:nvPr/>
        </p:nvSpPr>
        <p:spPr>
          <a:xfrm>
            <a:off x="548640" y="3822192"/>
            <a:ext cx="1280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패턴 참조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1920240" y="3822192"/>
            <a:ext cx="32918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44" name="Text 42"/>
          <p:cNvSpPr/>
          <p:nvPr/>
        </p:nvSpPr>
        <p:spPr>
          <a:xfrm>
            <a:off x="2011680" y="3822192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"위젯 추가해줘"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5212080" y="3822192"/>
            <a:ext cx="3291840" cy="493776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46" name="Text 44"/>
          <p:cNvSpPr/>
          <p:nvPr/>
        </p:nvSpPr>
        <p:spPr>
          <a:xfrm>
            <a:off x="5303520" y="3822192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"voice-change/ 패턴을 참고해서 구현"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457200" y="4315968"/>
            <a:ext cx="14630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48" name="Text 46"/>
          <p:cNvSpPr/>
          <p:nvPr/>
        </p:nvSpPr>
        <p:spPr>
          <a:xfrm>
            <a:off x="548640" y="4315968"/>
            <a:ext cx="1280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CLAUDE.md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1920240" y="4315968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50" name="Text 48"/>
          <p:cNvSpPr/>
          <p:nvPr/>
        </p:nvSpPr>
        <p:spPr>
          <a:xfrm>
            <a:off x="2011680" y="4315968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500줄 이상 또는 없음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5212080" y="4315968"/>
            <a:ext cx="3291840" cy="493776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52" name="Text 50"/>
          <p:cNvSpPr/>
          <p:nvPr/>
        </p:nvSpPr>
        <p:spPr>
          <a:xfrm>
            <a:off x="5303520" y="4315968"/>
            <a:ext cx="31089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~100줄, 정기 정리, 강조 마커 사용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54" name="Text 52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출처: Anthropic 공식 Best Practices + Boris Cherny(Claude Code Creator) + Addy Osmani(Google Chrome Lead) 워크플로우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  핵심 워크플로우 패턴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전문 개발자들이 사용하는 4가지 검증된 패턴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54864" cy="1874520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05156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 Spec-Driven Development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5800" y="141732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"[기능]을 만들고 싶다. 나를 인터뷰해라"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Claude가 기술/UX/엣지케이스 질문 (40+개)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답변 완료 후 SPEC.md 자동 생성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새 세션에서 스펙 기반 구현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결과: 보안 취약점 85% 감소, 유지보수성 300% 향상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0058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05840"/>
            <a:ext cx="54864" cy="18745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05156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 Verification-First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141732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 공식 권장: "가장 효과적인 한 가지"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성공 기준을 먼저 정의하고 검증 수단 제공: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"validateEmail 함수를 작성해" (X)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"validateEmail 작성. 테스트 케이스: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user@ex.com→true, invalid→false.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구현 후 테스트 실행하세요" (O)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0632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063240"/>
            <a:ext cx="54864" cy="187452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310896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 4-Mode Framework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340156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모드를 섞지 마라 — 한 프롬프트에 하나의 모드만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65760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Build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463040" y="36576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정확히 무엇을 원하는지 알 때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85800" y="395020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Debug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463040" y="39502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로그+버전+최소 코드 제공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85800" y="4242816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Critique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463040" y="424281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비평 먼저 → 수정은 별도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" y="4535424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Learn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463040" y="453542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전문성 수준 명시 + 비유 요청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09160" y="30632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3063240"/>
            <a:ext cx="54864" cy="1874520"/>
          </a:xfrm>
          <a:prstGeom prst="rect">
            <a:avLst/>
          </a:prstGeom>
          <a:solidFill>
            <a:srgbClr val="FB923C"/>
          </a:solidFill>
          <a:ln/>
        </p:spPr>
      </p:sp>
      <p:sp>
        <p:nvSpPr>
          <p:cNvPr id="27" name="Text 25"/>
          <p:cNvSpPr/>
          <p:nvPr/>
        </p:nvSpPr>
        <p:spPr>
          <a:xfrm>
            <a:off x="4937760" y="310896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 컨텍스트 = 가장 희소한 자원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937760" y="340156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70% → 정밀도↓  85% → 환각↑  90% → 비정상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937760" y="3639312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작업 간 /clear — "kitchen sink 세션" 금지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2회 수정 실패 → /clear → 프롬프트 재작성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/compact "API 변경에 집중" — 보존 주제 지정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Subagent로 조사 위임 → 메인 컨텍스트 보호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/btw로 가벼운 질문 — 히스토리 오염 방지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  실전 질문 패턴 &amp; 자기 개선 루프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프로젝트에서 실제 사용한 패턴 + 실수를 영구 지식으로 전환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8229600" cy="7772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54864" cy="777240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02412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"수정사항을 정확하게 파악 후 완벽한지 확인하세요"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760720" y="102412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Verification-First + 판단 위임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1353312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3개 병렬 에이전트 → 155개 파일 전수 검사 → 크리티컬 버그 3건 발견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1874520"/>
            <a:ext cx="8229600" cy="7772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874520"/>
            <a:ext cx="54864" cy="77724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189280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"가장 효율적이고 최적화된 방법으로 개선을 진행하세요"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760720" y="189280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Mode + 방법 위임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221992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에이전트가 스스로 모듈화 전략 수립 → 2,350줄→741줄 (−68%)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743200"/>
            <a:ext cx="8229600" cy="7772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2743200"/>
            <a:ext cx="54864" cy="77724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276148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"100줄 넘는 것이 좋은 방법일까?" → 합의 → "진행하세요"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760720" y="276148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Critique→합의→Build 모드 전환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090672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방향 확인 후 짧은 실행 지시 — 최소한의 컨텍스트 소비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703320"/>
            <a:ext cx="8229600" cy="12344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703320"/>
            <a:ext cx="8229600" cy="45720"/>
          </a:xfrm>
          <a:prstGeom prst="rect">
            <a:avLst/>
          </a:prstGeom>
          <a:solidFill>
            <a:srgbClr val="A78BFA"/>
          </a:solidFill>
          <a:ln/>
        </p:spPr>
      </p:sp>
      <p:pic>
        <p:nvPicPr>
          <p:cNvPr id="2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3794760"/>
            <a:ext cx="320040" cy="32004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100584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자기 개선 루프 — 실수를 영구 지식으로 전환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640080" y="4206240"/>
            <a:ext cx="1828800" cy="59436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5" name="Text 22"/>
          <p:cNvSpPr/>
          <p:nvPr/>
        </p:nvSpPr>
        <p:spPr>
          <a:xfrm>
            <a:off x="640080" y="422452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실수 발생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40080" y="44622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APP: any 타입 사용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2468880" y="4315968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28" name="Shape 25"/>
          <p:cNvSpPr/>
          <p:nvPr/>
        </p:nvSpPr>
        <p:spPr>
          <a:xfrm>
            <a:off x="2651760" y="4206240"/>
            <a:ext cx="1828800" cy="59436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9" name="Text 26"/>
          <p:cNvSpPr/>
          <p:nvPr/>
        </p:nvSpPr>
        <p:spPr>
          <a:xfrm>
            <a:off x="2651760" y="422452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원인 분석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2651760" y="44622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규칙 미명시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4480560" y="4315968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32" name="Shape 29"/>
          <p:cNvSpPr/>
          <p:nvPr/>
        </p:nvSpPr>
        <p:spPr>
          <a:xfrm>
            <a:off x="4663440" y="4206240"/>
            <a:ext cx="1828800" cy="59436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3" name="Text 30"/>
          <p:cNvSpPr/>
          <p:nvPr/>
        </p:nvSpPr>
        <p:spPr>
          <a:xfrm>
            <a:off x="4663440" y="422452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CLAUDE.md 갱신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4663440" y="44622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AppGlobal 규칙 추가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6492240" y="4315968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36" name="Shape 33"/>
          <p:cNvSpPr/>
          <p:nvPr/>
        </p:nvSpPr>
        <p:spPr>
          <a:xfrm>
            <a:off x="6675120" y="4206240"/>
            <a:ext cx="1828800" cy="59436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7" name="Text 34"/>
          <p:cNvSpPr/>
          <p:nvPr/>
        </p:nvSpPr>
        <p:spPr>
          <a:xfrm>
            <a:off x="6675120" y="422452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영구 적용</a:t>
            </a:r>
            <a:endParaRPr lang="en-US" sz="1100" dirty="0"/>
          </a:p>
        </p:txBody>
      </p:sp>
      <p:sp>
        <p:nvSpPr>
          <p:cNvPr id="38" name="Text 35"/>
          <p:cNvSpPr/>
          <p:nvPr/>
        </p:nvSpPr>
        <p:spPr>
          <a:xfrm>
            <a:off x="6675120" y="44622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이후 100% 준수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640080" y="470916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Boris Cherny(Claude Code Creator): "CLAUDE.md를 매 실수마다 업데이트하라 — 복리로 축적되는 팀 지식이 된다"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  주의사항 &amp; 한계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에이전트를 신뢰하되, 검증하라 — Trust but Verify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2624328" cy="17830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2624328" cy="45720"/>
          </a:xfrm>
          <a:prstGeom prst="rect">
            <a:avLst/>
          </a:prstGeom>
          <a:solidFill>
            <a:srgbClr val="F87171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143000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1143000"/>
            <a:ext cx="18928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 (Hallucination)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94360" y="1554480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존재하지 않는 API/함수 생성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잘못된 라이브러리 버전 참조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94360" y="2194560"/>
            <a:ext cx="2350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방어: 빌드 검증 + 타입 체크 자동화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264408" y="1005840"/>
            <a:ext cx="2624328" cy="17830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64408" y="1005840"/>
            <a:ext cx="2624328" cy="45720"/>
          </a:xfrm>
          <a:prstGeom prst="rect">
            <a:avLst/>
          </a:prstGeom>
          <a:solidFill>
            <a:srgbClr val="FBBF24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1568" y="1143000"/>
            <a:ext cx="347472" cy="34747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813048" y="1143000"/>
            <a:ext cx="18928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 민감 파일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401568" y="1554480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.env, 인증 정보, API 키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컨텍스트 노출 위험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3401568" y="2194560"/>
            <a:ext cx="2350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방어: .gitignore + Hooks로 접근 차단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6071616" y="1005840"/>
            <a:ext cx="2624328" cy="17830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071616" y="1005840"/>
            <a:ext cx="2624328" cy="45720"/>
          </a:xfrm>
          <a:prstGeom prst="rect">
            <a:avLst/>
          </a:prstGeom>
          <a:solidFill>
            <a:srgbClr val="34D399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776" y="1143000"/>
            <a:ext cx="347472" cy="347472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620256" y="1143000"/>
            <a:ext cx="18928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수정 금지 영역 침범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208776" y="1554480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jitsi/, native, Redux 코어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에이전트가 건드리려 할 수 있음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6208776" y="2194560"/>
            <a:ext cx="2350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방어: CLAUDE.md "Do NOT Touch" + Hook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1856232" y="3017520"/>
            <a:ext cx="2624328" cy="17830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1856232" y="3017520"/>
            <a:ext cx="2624328" cy="45720"/>
          </a:xfrm>
          <a:prstGeom prst="rect">
            <a:avLst/>
          </a:prstGeom>
          <a:solidFill>
            <a:srgbClr val="4F8CFF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3392" y="3154680"/>
            <a:ext cx="347472" cy="34747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2404872" y="3154680"/>
            <a:ext cx="18928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컨텍스트 한계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1993392" y="3566160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1M 토큰이라도 프로젝트 전체를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번에 완전히 이해 못 함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1993392" y="4206240"/>
            <a:ext cx="2350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방어: 에이전트 모듈화 + 범위 한정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4663440" y="3017520"/>
            <a:ext cx="2624328" cy="17830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4663440" y="3017520"/>
            <a:ext cx="2624328" cy="45720"/>
          </a:xfrm>
          <a:prstGeom prst="rect">
            <a:avLst/>
          </a:prstGeom>
          <a:solidFill>
            <a:srgbClr val="FB923C"/>
          </a:solidFill>
          <a:ln/>
        </p:spPr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3154680"/>
            <a:ext cx="347472" cy="347472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5212080" y="3154680"/>
            <a:ext cx="18928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비용 &amp; 속도</a:t>
            </a:r>
            <a:endParaRPr lang="en-US" sz="1300" dirty="0"/>
          </a:p>
        </p:txBody>
      </p:sp>
      <p:sp>
        <p:nvSpPr>
          <p:cNvPr id="33" name="Text 26"/>
          <p:cNvSpPr/>
          <p:nvPr/>
        </p:nvSpPr>
        <p:spPr>
          <a:xfrm>
            <a:off x="4800600" y="3566160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Opus: $15/$75 per 1M 토큰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대규모 작업 1회 $10~50+</a:t>
            </a:r>
            <a:endParaRPr lang="en-US" sz="1100" dirty="0"/>
          </a:p>
        </p:txBody>
      </p:sp>
      <p:sp>
        <p:nvSpPr>
          <p:cNvPr id="34" name="Text 27"/>
          <p:cNvSpPr/>
          <p:nvPr/>
        </p:nvSpPr>
        <p:spPr>
          <a:xfrm>
            <a:off x="4800600" y="4206240"/>
            <a:ext cx="2350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방어: Sonnet($3/$15) 기본 + Opus 핵심만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  성과 요약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Before/After 정량 비교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2377440" cy="365760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058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017520" y="1005840"/>
            <a:ext cx="2743200" cy="365760"/>
          </a:xfrm>
          <a:prstGeom prst="rect">
            <a:avLst/>
          </a:prstGeom>
          <a:solidFill>
            <a:srgbClr val="2D1A1A"/>
          </a:solidFill>
          <a:ln/>
        </p:spPr>
      </p:sp>
      <p:sp>
        <p:nvSpPr>
          <p:cNvPr id="8" name="Text 6"/>
          <p:cNvSpPr/>
          <p:nvPr/>
        </p:nvSpPr>
        <p:spPr>
          <a:xfrm>
            <a:off x="3017520" y="10058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760720" y="1005840"/>
            <a:ext cx="2743200" cy="365760"/>
          </a:xfrm>
          <a:prstGeom prst="rect">
            <a:avLst/>
          </a:prstGeom>
          <a:solidFill>
            <a:srgbClr val="1A2D1A"/>
          </a:solidFill>
          <a:ln/>
        </p:spPr>
      </p:sp>
      <p:sp>
        <p:nvSpPr>
          <p:cNvPr id="10" name="Text 8"/>
          <p:cNvSpPr/>
          <p:nvPr/>
        </p:nvSpPr>
        <p:spPr>
          <a:xfrm>
            <a:off x="5760720" y="10058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1371600"/>
            <a:ext cx="237744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37160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TypeScript 커버리지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017520" y="1371600"/>
            <a:ext cx="274320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4" name="Text 12"/>
          <p:cNvSpPr/>
          <p:nvPr/>
        </p:nvSpPr>
        <p:spPr>
          <a:xfrm>
            <a:off x="30175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~30%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760720" y="1371600"/>
            <a:ext cx="274320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6" name="Text 14"/>
          <p:cNvSpPr/>
          <p:nvPr/>
        </p:nvSpPr>
        <p:spPr>
          <a:xfrm>
            <a:off x="57607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~95%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40080" y="1783080"/>
            <a:ext cx="237744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178308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lodash 번들 크기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017520" y="1783080"/>
            <a:ext cx="274320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0" name="Text 18"/>
          <p:cNvSpPr/>
          <p:nvPr/>
        </p:nvSpPr>
        <p:spPr>
          <a:xfrm>
            <a:off x="3017520" y="17830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~72KB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760720" y="1783080"/>
            <a:ext cx="274320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2" name="Text 20"/>
          <p:cNvSpPr/>
          <p:nvPr/>
        </p:nvSpPr>
        <p:spPr>
          <a:xfrm>
            <a:off x="5760720" y="17830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~5KB (−93%)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" y="2194560"/>
            <a:ext cx="237744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219456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가이드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017520" y="2194560"/>
            <a:ext cx="274320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6" name="Text 24"/>
          <p:cNvSpPr/>
          <p:nvPr/>
        </p:nvSpPr>
        <p:spPr>
          <a:xfrm>
            <a:off x="3017520" y="21945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2,350줄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760720" y="2194560"/>
            <a:ext cx="274320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8" name="Text 26"/>
          <p:cNvSpPr/>
          <p:nvPr/>
        </p:nvSpPr>
        <p:spPr>
          <a:xfrm>
            <a:off x="5760720" y="21945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741줄 (−68%)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40080" y="2606040"/>
            <a:ext cx="237744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0" name="Text 28"/>
          <p:cNvSpPr/>
          <p:nvPr/>
        </p:nvSpPr>
        <p:spPr>
          <a:xfrm>
            <a:off x="777240" y="260604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크리티컬 버그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017520" y="2606040"/>
            <a:ext cx="274320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2" name="Text 30"/>
          <p:cNvSpPr/>
          <p:nvPr/>
        </p:nvSpPr>
        <p:spPr>
          <a:xfrm>
            <a:off x="3017520" y="2606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미발견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760720" y="2606040"/>
            <a:ext cx="274320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4" name="Text 32"/>
          <p:cNvSpPr/>
          <p:nvPr/>
        </p:nvSpPr>
        <p:spPr>
          <a:xfrm>
            <a:off x="5760720" y="2606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3건 사전 발견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40080" y="3017520"/>
            <a:ext cx="237744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36" name="Text 34"/>
          <p:cNvSpPr/>
          <p:nvPr/>
        </p:nvSpPr>
        <p:spPr>
          <a:xfrm>
            <a:off x="777240" y="301752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마이그레이션 소요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3017520" y="3017520"/>
            <a:ext cx="274320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38" name="Text 36"/>
          <p:cNvSpPr/>
          <p:nvPr/>
        </p:nvSpPr>
        <p:spPr>
          <a:xfrm>
            <a:off x="3017520" y="30175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예상 2~3주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5760720" y="3017520"/>
            <a:ext cx="274320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40" name="Text 38"/>
          <p:cNvSpPr/>
          <p:nvPr/>
        </p:nvSpPr>
        <p:spPr>
          <a:xfrm>
            <a:off x="5760720" y="30175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~4시간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640080" y="356616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교훈</a:t>
            </a:r>
            <a:endParaRPr lang="en-US" sz="1500" dirty="0"/>
          </a:p>
        </p:txBody>
      </p:sp>
      <p:pic>
        <p:nvPicPr>
          <p:cNvPr id="4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941064"/>
            <a:ext cx="182880" cy="182880"/>
          </a:xfrm>
          <a:prstGeom prst="rect">
            <a:avLst/>
          </a:prstGeom>
        </p:spPr>
      </p:pic>
      <p:sp>
        <p:nvSpPr>
          <p:cNvPr id="43" name="Text 40"/>
          <p:cNvSpPr/>
          <p:nvPr/>
        </p:nvSpPr>
        <p:spPr>
          <a:xfrm>
            <a:off x="914400" y="3931920"/>
            <a:ext cx="7589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CLAUDE.md에 프로젝트 규칙을 문서화하면 에이전트가 실수하지 않는다</a:t>
            </a:r>
            <a:endParaRPr lang="en-US" sz="1100" dirty="0"/>
          </a:p>
        </p:txBody>
      </p:sp>
      <p:pic>
        <p:nvPicPr>
          <p:cNvPr id="4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4178808"/>
            <a:ext cx="182880" cy="182880"/>
          </a:xfrm>
          <a:prstGeom prst="rect">
            <a:avLst/>
          </a:prstGeom>
        </p:spPr>
      </p:pic>
      <p:sp>
        <p:nvSpPr>
          <p:cNvPr id="45" name="Text 41"/>
          <p:cNvSpPr/>
          <p:nvPr/>
        </p:nvSpPr>
        <p:spPr>
          <a:xfrm>
            <a:off x="914400" y="4169664"/>
            <a:ext cx="7589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좋은 질문 하나가 수십 개의 추가 지시를 대체한다</a:t>
            </a:r>
            <a:endParaRPr lang="en-US" sz="1100" dirty="0"/>
          </a:p>
        </p:txBody>
      </p:sp>
      <p:pic>
        <p:nvPicPr>
          <p:cNvPr id="4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416552"/>
            <a:ext cx="182880" cy="182880"/>
          </a:xfrm>
          <a:prstGeom prst="rect">
            <a:avLst/>
          </a:prstGeom>
        </p:spPr>
      </p:pic>
      <p:sp>
        <p:nvSpPr>
          <p:cNvPr id="47" name="Text 42"/>
          <p:cNvSpPr/>
          <p:nvPr/>
        </p:nvSpPr>
        <p:spPr>
          <a:xfrm>
            <a:off x="914400" y="4407408"/>
            <a:ext cx="7589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시스템도 코드처럼 모듈화 + 리팩토링이 필요하다</a:t>
            </a:r>
            <a:endParaRPr lang="en-US" sz="1100" dirty="0"/>
          </a:p>
        </p:txBody>
      </p:sp>
      <p:pic>
        <p:nvPicPr>
          <p:cNvPr id="4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654296"/>
            <a:ext cx="182880" cy="182880"/>
          </a:xfrm>
          <a:prstGeom prst="rect">
            <a:avLst/>
          </a:prstGeom>
        </p:spPr>
      </p:pic>
      <p:sp>
        <p:nvSpPr>
          <p:cNvPr id="49" name="Text 43"/>
          <p:cNvSpPr/>
          <p:nvPr/>
        </p:nvSpPr>
        <p:spPr>
          <a:xfrm>
            <a:off x="914400" y="4645152"/>
            <a:ext cx="7589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검증 자동화는 선택이 아닌 필수 — 사람이 놓치는 것을 에이전트가 잡는다</a:t>
            </a:r>
            <a:endParaRPr lang="en-US" sz="1100" dirty="0"/>
          </a:p>
        </p:txBody>
      </p:sp>
      <p:pic>
        <p:nvPicPr>
          <p:cNvPr id="5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4892040"/>
            <a:ext cx="182880" cy="182880"/>
          </a:xfrm>
          <a:prstGeom prst="rect">
            <a:avLst/>
          </a:prstGeom>
        </p:spPr>
      </p:pic>
      <p:sp>
        <p:nvSpPr>
          <p:cNvPr id="51" name="Text 44"/>
          <p:cNvSpPr/>
          <p:nvPr/>
        </p:nvSpPr>
        <p:spPr>
          <a:xfrm>
            <a:off x="914400" y="4882896"/>
            <a:ext cx="7589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강점과 약점을 알고 적재적소에 모델을 선택하라 (Opus/Sonnet/Haiku)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91440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2377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에이전트는 도구가 아니라 팀원입니다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좋은 질문이 좋은 결과를 만듭니다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3200400" y="4069080"/>
            <a:ext cx="2743200" cy="27432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Evan  |  2026.04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목차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914400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97280" y="1051560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1234440" y="98755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모델 이해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34440" y="130759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패밀리, Extended Thinking, 핵심 역량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719072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48640" y="1719072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1097280" y="1856232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234440" y="1792224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벤치마크 상세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34440" y="211226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벤치마크 해석 + 강점/약점 균형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523744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48640" y="2523744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1097280" y="2660904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1234440" y="2596896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Code란?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234440" y="291693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루프, 권한 모델, 컨텍스트 관리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328416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3328416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1097280" y="3465576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1234440" y="3401568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확장 시스템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234440" y="372160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 에이전트, MCP, Hooks, Skills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133088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48640" y="4133088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1097280" y="4270248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234440" y="420624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코딩 도구 비교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234440" y="4526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vs Copilot vs Cursor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46320" y="914400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4937760" y="914400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5486400" y="1051560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5623560" y="98755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프로젝트 적용 사례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5623560" y="130759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 + Mobile 2개 프로젝트 실전 활용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846320" y="1719072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937760" y="1719072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5486400" y="1856232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5623560" y="1792224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시스템 설계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5623560" y="211226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워크플로우 + 패턴 2계층 구조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846320" y="2523744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4937760" y="2523744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5486400" y="2660904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5623560" y="2596896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CLAUDE.md 작성법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5623560" y="291693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계층 구조, Do/Don't, 실전 팁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846320" y="3328416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4937760" y="3328416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5486400" y="3465576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47" name="Text 45"/>
          <p:cNvSpPr/>
          <p:nvPr/>
        </p:nvSpPr>
        <p:spPr>
          <a:xfrm>
            <a:off x="5623560" y="3401568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프롬프팅 전략</a:t>
            </a:r>
            <a:endParaRPr lang="en-US" sz="1500" dirty="0"/>
          </a:p>
        </p:txBody>
      </p:sp>
      <p:sp>
        <p:nvSpPr>
          <p:cNvPr id="48" name="Text 46"/>
          <p:cNvSpPr/>
          <p:nvPr/>
        </p:nvSpPr>
        <p:spPr>
          <a:xfrm>
            <a:off x="5623560" y="372160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초급 vs 고급 + 워크플로우 패턴 + 자기 개선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4846320" y="4133088"/>
            <a:ext cx="4114800" cy="731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4937760" y="4133088"/>
            <a:ext cx="502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1800" dirty="0"/>
          </a:p>
        </p:txBody>
      </p:sp>
      <p:sp>
        <p:nvSpPr>
          <p:cNvPr id="51" name="Shape 49"/>
          <p:cNvSpPr/>
          <p:nvPr/>
        </p:nvSpPr>
        <p:spPr>
          <a:xfrm>
            <a:off x="5486400" y="4270248"/>
            <a:ext cx="27432" cy="457200"/>
          </a:xfrm>
          <a:prstGeom prst="rect">
            <a:avLst/>
          </a:prstGeom>
          <a:solidFill>
            <a:srgbClr val="4F8CFF">
              <a:alpha val="5000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5623560" y="420624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주의사항 &amp; 성과</a:t>
            </a:r>
            <a:endParaRPr lang="en-US" sz="1500" dirty="0"/>
          </a:p>
        </p:txBody>
      </p:sp>
      <p:sp>
        <p:nvSpPr>
          <p:cNvPr id="53" name="Text 51"/>
          <p:cNvSpPr/>
          <p:nvPr/>
        </p:nvSpPr>
        <p:spPr>
          <a:xfrm>
            <a:off x="5623560" y="4526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한계, 비용, Before/After 결과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  Claude 모델 이해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모델 패밀리 + Extended Thinking + 핵심 차별점  (2026년 4월 기준)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2697480" cy="21488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51560"/>
            <a:ext cx="2697480" cy="45720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1430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Opus 4.6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48132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최상위 추론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17830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복잡한 아키텍처 설계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어려운 버그 분석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장시간 연속 작업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245059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F8C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$15 / $75 per 1M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265176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 포함, Pro 추가과금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85292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D46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/model, /effort 로 세션 중 전환 가능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3337560" y="1051560"/>
            <a:ext cx="2697480" cy="21488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337560" y="1051560"/>
            <a:ext cx="2697480" cy="457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430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Sonnet 4.6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337560" y="148132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균형 (권장)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74720" y="17830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대부분의 코딩 작업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빠른 응답 + 좋은 추론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비용 대비 최적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245059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$3 / $15 per 1M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337560" y="265176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기본, Max 포함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337560" y="285292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D46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/model, /effort 로 세션 중 전환 가능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217920" y="1051560"/>
            <a:ext cx="2697480" cy="21488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217920" y="1051560"/>
            <a:ext cx="2697480" cy="4572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3" name="Text 21"/>
          <p:cNvSpPr/>
          <p:nvPr/>
        </p:nvSpPr>
        <p:spPr>
          <a:xfrm>
            <a:off x="6217920" y="11430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Haiku 4.5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217920" y="148132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속도 우선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55080" y="17830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간단한 수정/편집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빠른 질의응답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비용 최소화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217920" y="245059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$0.8 / $4 per 1M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17920" y="265176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모든 플랜 사용 가능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217920" y="285292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D46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/model, /effort 로 세션 중 전환 가능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40080" y="33375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차별점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57200" y="3657600"/>
            <a:ext cx="1965960" cy="13258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3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3730752"/>
            <a:ext cx="365760" cy="36576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457200" y="409651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Extended Thinking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457200" y="4315968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low: 빠른 답변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medium: 기본 (Pro/Max)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high: 깊은 추론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max: 무제한 예산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2606040" y="3657600"/>
            <a:ext cx="1965960" cy="13258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3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60" y="3730752"/>
            <a:ext cx="365760" cy="365760"/>
          </a:xfrm>
          <a:prstGeom prst="rect">
            <a:avLst/>
          </a:prstGeom>
        </p:spPr>
      </p:pic>
      <p:sp>
        <p:nvSpPr>
          <p:cNvPr id="36" name="Text 32"/>
          <p:cNvSpPr/>
          <p:nvPr/>
        </p:nvSpPr>
        <p:spPr>
          <a:xfrm>
            <a:off x="2606040" y="409651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Use</a:t>
            </a:r>
            <a:endParaRPr lang="en-US" sz="1100" dirty="0"/>
          </a:p>
        </p:txBody>
      </p:sp>
      <p:sp>
        <p:nvSpPr>
          <p:cNvPr id="37" name="Text 33"/>
          <p:cNvSpPr/>
          <p:nvPr/>
        </p:nvSpPr>
        <p:spPr>
          <a:xfrm>
            <a:off x="2606040" y="4315968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파일 읽기/수정, 셸 실행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웹 검색, 코드 탐색 등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수십 개 도구 체이닝</a:t>
            </a:r>
            <a:endParaRPr lang="en-US" sz="1000" dirty="0"/>
          </a:p>
        </p:txBody>
      </p:sp>
      <p:sp>
        <p:nvSpPr>
          <p:cNvPr id="38" name="Shape 34"/>
          <p:cNvSpPr/>
          <p:nvPr/>
        </p:nvSpPr>
        <p:spPr>
          <a:xfrm>
            <a:off x="4754880" y="3657600"/>
            <a:ext cx="1965960" cy="13258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3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3730752"/>
            <a:ext cx="365760" cy="365760"/>
          </a:xfrm>
          <a:prstGeom prst="rect">
            <a:avLst/>
          </a:prstGeom>
        </p:spPr>
      </p:pic>
      <p:sp>
        <p:nvSpPr>
          <p:cNvPr id="40" name="Text 35"/>
          <p:cNvSpPr/>
          <p:nvPr/>
        </p:nvSpPr>
        <p:spPr>
          <a:xfrm>
            <a:off x="4754880" y="409651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Vision (멀티모달)</a:t>
            </a:r>
            <a:endParaRPr lang="en-US" sz="1100" dirty="0"/>
          </a:p>
        </p:txBody>
      </p:sp>
      <p:sp>
        <p:nvSpPr>
          <p:cNvPr id="41" name="Text 36"/>
          <p:cNvSpPr/>
          <p:nvPr/>
        </p:nvSpPr>
        <p:spPr>
          <a:xfrm>
            <a:off x="4754880" y="4315968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스크린샷/이미지 분석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UI 버그 시각적 확인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PDF/노트북 직접 읽기</a:t>
            </a:r>
            <a:endParaRPr lang="en-US" sz="1000" dirty="0"/>
          </a:p>
        </p:txBody>
      </p:sp>
      <p:sp>
        <p:nvSpPr>
          <p:cNvPr id="42" name="Shape 37"/>
          <p:cNvSpPr/>
          <p:nvPr/>
        </p:nvSpPr>
        <p:spPr>
          <a:xfrm>
            <a:off x="6903720" y="3657600"/>
            <a:ext cx="1965960" cy="13258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4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5240" y="3730752"/>
            <a:ext cx="365760" cy="365760"/>
          </a:xfrm>
          <a:prstGeom prst="rect">
            <a:avLst/>
          </a:prstGeom>
        </p:spPr>
      </p:pic>
      <p:sp>
        <p:nvSpPr>
          <p:cNvPr id="44" name="Text 38"/>
          <p:cNvSpPr/>
          <p:nvPr/>
        </p:nvSpPr>
        <p:spPr>
          <a:xfrm>
            <a:off x="6903720" y="409651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1M Context</a:t>
            </a:r>
            <a:endParaRPr lang="en-US" sz="1100" dirty="0"/>
          </a:p>
        </p:txBody>
      </p:sp>
      <p:sp>
        <p:nvSpPr>
          <p:cNvPr id="45" name="Text 39"/>
          <p:cNvSpPr/>
          <p:nvPr/>
        </p:nvSpPr>
        <p:spPr>
          <a:xfrm>
            <a:off x="6903720" y="4315968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~75,000줄 코드 한 번에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 압축으로 세션 유지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128K 최대 출력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  벤치마크 상세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벤치마크가 측정하는 것 + 강점/약점 균형  (2026년 4월 기준)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0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515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벤치마크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286000" y="105156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점수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383280" y="10515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측정 대상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858000" y="10515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순위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1417320"/>
            <a:ext cx="8229600" cy="50292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14173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C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SWE-bench Verified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286000" y="141732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72.5%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474720" y="141732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실제 GitHub 이슈를 코드 수정으로 해결 (pass@1, 최대 79.4%)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858000" y="14173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5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1920240"/>
            <a:ext cx="8229600" cy="50292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19202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Terminal-bench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286000" y="192024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43.2%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474720" y="19202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터미널에서 다단계 코딩 작업 수행 (실무형)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858000" y="19202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1위 (+12.8%p)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2423160"/>
            <a:ext cx="8229600" cy="50292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24231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Aider Polyglot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286000" y="242316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B92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72.0%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474720" y="242316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6개 언어 225문제 코드 생성 (단발형)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58000" y="24231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3위 (GPT-5: 88%)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7200" y="2926080"/>
            <a:ext cx="8229600" cy="50292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29260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Arena Chat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286000" y="292608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#2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474720" y="29260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인간 평가자 블라인드 선호도 투표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858000" y="29260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분야 #2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" y="3520440"/>
            <a:ext cx="3977640" cy="1417320"/>
          </a:xfrm>
          <a:prstGeom prst="rect">
            <a:avLst/>
          </a:prstGeom>
          <a:solidFill>
            <a:srgbClr val="1A2D1A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40080" y="35661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강점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40080" y="3886200"/>
            <a:ext cx="3611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코딩 (장시간 자율 작업) — 업계 최상위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1M 컨텍스트 — 대규모 코드베이스 전체 이해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128K 출력 — 대형 리팩토링 한 번에 완료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Extended Thinking — 복잡한 문제에 깊은 추론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709160" y="3520440"/>
            <a:ext cx="3977640" cy="1417320"/>
          </a:xfrm>
          <a:prstGeom prst="rect">
            <a:avLst/>
          </a:prstGeom>
          <a:solidFill>
            <a:srgbClr val="2D1A1A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4892040" y="3566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약점 (솔직하게)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892040" y="3886200"/>
            <a:ext cx="3611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단발 코드 생성 — GPT-5/Gemini 대비 열세 (3위)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속도 — Sonnet/Haiku 대비 느림 (비용도 높음)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최신 라이브러리 지식 — 학습 데이터 컷오프 한계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한국어 성능 — 영어 대비 일부 정확도 하락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solidFill>
            <a:srgbClr val="252B48"/>
          </a:solidFill>
          <a:ln/>
        </p:spPr>
      </p:sp>
      <p:pic>
        <p:nvPicPr>
          <p:cNvPr id="3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727448"/>
            <a:ext cx="228600" cy="228600"/>
          </a:xfrm>
          <a:prstGeom prst="rect">
            <a:avLst/>
          </a:prstGeom>
        </p:spPr>
      </p:pic>
      <p:sp>
        <p:nvSpPr>
          <p:cNvPr id="38" name="Text 35"/>
          <p:cNvSpPr/>
          <p:nvPr/>
        </p:nvSpPr>
        <p:spPr>
          <a:xfrm>
            <a:off x="822960" y="47091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핵심: 단발 코드 생성은 3위지만, 에이전트 코딩(프로젝트 단위 자율 작업)은 최상위 — 이 차이가 실무에서 결정적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  Claude Code란?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 공식 AI 코딩 에이전트 — 터미널 기반 자율 개발 도구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루프 (Agentic Loop)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2697480" cy="11887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371600"/>
            <a:ext cx="2697480" cy="45720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41732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68680" y="1435608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Gather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94360" y="182880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Read, Glob, Grep, WebSearch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파일 읽기, 코드 검색, 웹 조회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154680" y="1691640"/>
            <a:ext cx="182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337560" y="1371600"/>
            <a:ext cx="2697480" cy="11887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337560" y="1371600"/>
            <a:ext cx="2697480" cy="457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41732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749040" y="1435608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474720" y="182880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Edit, Write, Bash, Agent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파일 수정, 명령 실행, 에이전트 위임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35040" y="1691640"/>
            <a:ext cx="182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6217920" y="1371600"/>
            <a:ext cx="2697480" cy="11887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17920" y="1371600"/>
            <a:ext cx="2697480" cy="4572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0" name="Text 18"/>
          <p:cNvSpPr/>
          <p:nvPr/>
        </p:nvSpPr>
        <p:spPr>
          <a:xfrm>
            <a:off x="6217920" y="141732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629400" y="1435608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355080" y="182880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Bash(test/build), Read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테스트 실행, 결과 검증, 재시도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2606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↻ 문제 해결까지 반복 (수십 회 도구 체이닝 가능)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2926080"/>
            <a:ext cx="4206240" cy="2011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2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2999232"/>
            <a:ext cx="320040" cy="32004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960120" y="299923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 모델 (Permission)</a:t>
            </a:r>
            <a:endParaRPr lang="en-US" sz="1400" dirty="0"/>
          </a:p>
        </p:txBody>
      </p:sp>
      <p:sp>
        <p:nvSpPr>
          <p:cNvPr id="27" name="Shape 24"/>
          <p:cNvSpPr/>
          <p:nvPr/>
        </p:nvSpPr>
        <p:spPr>
          <a:xfrm>
            <a:off x="594360" y="3337560"/>
            <a:ext cx="73152" cy="22860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28" name="Text 25"/>
          <p:cNvSpPr/>
          <p:nvPr/>
        </p:nvSpPr>
        <p:spPr>
          <a:xfrm>
            <a:off x="777240" y="333756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Default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1920240" y="333756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수정/실행 전 확인 요청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594360" y="3639312"/>
            <a:ext cx="73152" cy="22860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31" name="Text 28"/>
          <p:cNvSpPr/>
          <p:nvPr/>
        </p:nvSpPr>
        <p:spPr>
          <a:xfrm>
            <a:off x="777240" y="36393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Auto-accept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1920240" y="3639312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편집 자동, 명령만 확인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594360" y="3941064"/>
            <a:ext cx="73152" cy="228600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4" name="Text 31"/>
          <p:cNvSpPr/>
          <p:nvPr/>
        </p:nvSpPr>
        <p:spPr>
          <a:xfrm>
            <a:off x="777240" y="3941064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C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Plan Mode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1920240" y="3941064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읽기만 → 계획 승인 후 실행</a:t>
            </a:r>
            <a:endParaRPr lang="en-US" sz="1000" dirty="0"/>
          </a:p>
        </p:txBody>
      </p:sp>
      <p:sp>
        <p:nvSpPr>
          <p:cNvPr id="36" name="Shape 33"/>
          <p:cNvSpPr/>
          <p:nvPr/>
        </p:nvSpPr>
        <p:spPr>
          <a:xfrm>
            <a:off x="594360" y="4242816"/>
            <a:ext cx="73152" cy="228600"/>
          </a:xfrm>
          <a:prstGeom prst="rect">
            <a:avLst/>
          </a:prstGeom>
          <a:solidFill>
            <a:srgbClr val="FB923C"/>
          </a:solidFill>
          <a:ln/>
        </p:spPr>
      </p:sp>
      <p:sp>
        <p:nvSpPr>
          <p:cNvPr id="37" name="Text 34"/>
          <p:cNvSpPr/>
          <p:nvPr/>
        </p:nvSpPr>
        <p:spPr>
          <a:xfrm>
            <a:off x="777240" y="424281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Auto Mode</a:t>
            </a:r>
            <a:endParaRPr lang="en-US" sz="1000" dirty="0"/>
          </a:p>
        </p:txBody>
      </p:sp>
      <p:sp>
        <p:nvSpPr>
          <p:cNvPr id="38" name="Text 35"/>
          <p:cNvSpPr/>
          <p:nvPr/>
        </p:nvSpPr>
        <p:spPr>
          <a:xfrm>
            <a:off x="1920240" y="4242816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분류기 안전성 자동 판단</a:t>
            </a:r>
            <a:endParaRPr lang="en-US" sz="1000" dirty="0"/>
          </a:p>
        </p:txBody>
      </p:sp>
      <p:sp>
        <p:nvSpPr>
          <p:cNvPr id="39" name="Shape 36"/>
          <p:cNvSpPr/>
          <p:nvPr/>
        </p:nvSpPr>
        <p:spPr>
          <a:xfrm>
            <a:off x="594360" y="4544568"/>
            <a:ext cx="73152" cy="22860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40" name="Text 37"/>
          <p:cNvSpPr/>
          <p:nvPr/>
        </p:nvSpPr>
        <p:spPr>
          <a:xfrm>
            <a:off x="777240" y="454456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Bypass</a:t>
            </a:r>
            <a:endParaRPr lang="en-US" sz="1000" dirty="0"/>
          </a:p>
        </p:txBody>
      </p:sp>
      <p:sp>
        <p:nvSpPr>
          <p:cNvPr id="41" name="Text 38"/>
          <p:cNvSpPr/>
          <p:nvPr/>
        </p:nvSpPr>
        <p:spPr>
          <a:xfrm>
            <a:off x="1920240" y="4544568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모든 확인 스킵 (주의)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594360" y="484632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6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Shift+Tab으로 모드 전환</a:t>
            </a:r>
            <a:endParaRPr lang="en-US" sz="900" dirty="0"/>
          </a:p>
        </p:txBody>
      </p:sp>
      <p:sp>
        <p:nvSpPr>
          <p:cNvPr id="43" name="Shape 40"/>
          <p:cNvSpPr/>
          <p:nvPr/>
        </p:nvSpPr>
        <p:spPr>
          <a:xfrm>
            <a:off x="4846320" y="2926080"/>
            <a:ext cx="3840480" cy="2011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4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2999232"/>
            <a:ext cx="320040" cy="320040"/>
          </a:xfrm>
          <a:prstGeom prst="rect">
            <a:avLst/>
          </a:prstGeom>
        </p:spPr>
      </p:pic>
      <p:sp>
        <p:nvSpPr>
          <p:cNvPr id="45" name="Text 41"/>
          <p:cNvSpPr/>
          <p:nvPr/>
        </p:nvSpPr>
        <p:spPr>
          <a:xfrm>
            <a:off x="5349240" y="299923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컨텍스트 관리</a:t>
            </a:r>
            <a:endParaRPr lang="en-US" sz="1400" dirty="0"/>
          </a:p>
        </p:txBody>
      </p:sp>
      <p:sp>
        <p:nvSpPr>
          <p:cNvPr id="46" name="Text 42"/>
          <p:cNvSpPr/>
          <p:nvPr/>
        </p:nvSpPr>
        <p:spPr>
          <a:xfrm>
            <a:off x="4983480" y="3383280"/>
            <a:ext cx="3520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1M 토큰 컨텍스트 (~75,000줄 코드)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 압축: 오래된 도구 출력 → 대화 요약 순서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CLAUDE.md: 매 세션 전체 로드 (영구 규칙)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Skills: 설명만 로드, 사용 시 전체 내용 로드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Subagent: 독립 컨텍스트 → 메인 세션 보호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/compact: 수동 압축 (보존 주제 지정 가능)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  확장 시스템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Subagent + MCP + Hooks + Skills — Claude Code의 확장 아키텍처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3977640" cy="45720"/>
          </a:xfrm>
          <a:prstGeom prst="rect">
            <a:avLst/>
          </a:prstGeom>
          <a:solidFill>
            <a:srgbClr val="4F8CFF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9728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097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 에이전트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94360" y="1463040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Subagent: 독립 컨텍스트에서 전문 작업 수행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Teams: 역할별 팀 (코딩/리뷰/테스트)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 Worktree: 에이전트별 독립 브랜치 격리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.claude/agents/에 커스텀 에이전트 정의 가능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09160" y="10058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09160" y="1005840"/>
            <a:ext cx="3977640" cy="45720"/>
          </a:xfrm>
          <a:prstGeom prst="rect">
            <a:avLst/>
          </a:prstGeom>
          <a:solidFill>
            <a:srgbClr val="34D399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097280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12080" y="1097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MCP (Model Context Protocol)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846320" y="1463040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서비스 연동 오픈 표준 프로토콜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Slack, GitHub, Jira, DB, Custom API 등 100+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스코프: Local &gt; Project(.mcp.json) &gt; User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전송: HTTP / SSE / stdio (FastMCP, Node SDK)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57200" y="30632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57200" y="3063240"/>
            <a:ext cx="3977640" cy="45720"/>
          </a:xfrm>
          <a:prstGeom prst="rect">
            <a:avLst/>
          </a:prstGeom>
          <a:solidFill>
            <a:srgbClr val="FB923C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3154680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60120" y="31546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Hooks (결정적 자동화)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594360" y="349300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타입: command | prompt | agent | http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594360" y="372160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PreToolUse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1920240" y="37216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 실행 전 — 차단/수정 가능</a:t>
            </a:r>
            <a:endParaRPr lang="en-US" sz="1000" dirty="0"/>
          </a:p>
        </p:txBody>
      </p:sp>
      <p:sp>
        <p:nvSpPr>
          <p:cNvPr id="22" name="Text 17"/>
          <p:cNvSpPr/>
          <p:nvPr/>
        </p:nvSpPr>
        <p:spPr>
          <a:xfrm>
            <a:off x="594360" y="4014216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PostToolUse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1920240" y="4014216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 실행 후 — 자동 포맷/린트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594360" y="430682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SessionStart</a:t>
            </a:r>
            <a:endParaRPr lang="en-US" sz="1000" dirty="0"/>
          </a:p>
        </p:txBody>
      </p:sp>
      <p:sp>
        <p:nvSpPr>
          <p:cNvPr id="25" name="Text 20"/>
          <p:cNvSpPr/>
          <p:nvPr/>
        </p:nvSpPr>
        <p:spPr>
          <a:xfrm>
            <a:off x="1920240" y="4306824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세션 시작 — 컨텍스트 주입</a:t>
            </a:r>
            <a:endParaRPr lang="en-US" sz="1000" dirty="0"/>
          </a:p>
        </p:txBody>
      </p:sp>
      <p:sp>
        <p:nvSpPr>
          <p:cNvPr id="26" name="Text 21"/>
          <p:cNvSpPr/>
          <p:nvPr/>
        </p:nvSpPr>
        <p:spPr>
          <a:xfrm>
            <a:off x="594360" y="459943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92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Stop</a:t>
            </a:r>
            <a:endParaRPr lang="en-US" sz="1000" dirty="0"/>
          </a:p>
        </p:txBody>
      </p:sp>
      <p:sp>
        <p:nvSpPr>
          <p:cNvPr id="27" name="Text 22"/>
          <p:cNvSpPr/>
          <p:nvPr/>
        </p:nvSpPr>
        <p:spPr>
          <a:xfrm>
            <a:off x="1920240" y="4599432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응답 완료 — 알림/후처리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4709160" y="3063240"/>
            <a:ext cx="3977640" cy="18745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4709160" y="3063240"/>
            <a:ext cx="3977640" cy="45720"/>
          </a:xfrm>
          <a:prstGeom prst="rect">
            <a:avLst/>
          </a:prstGeom>
          <a:solidFill>
            <a:srgbClr val="A78BFA"/>
          </a:solidFill>
          <a:ln/>
        </p:spPr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3154680"/>
            <a:ext cx="320040" cy="32004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5212080" y="31546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Skills (온디맨드 역량)</a:t>
            </a:r>
            <a:endParaRPr lang="en-US" sz="1400" dirty="0"/>
          </a:p>
        </p:txBody>
      </p:sp>
      <p:sp>
        <p:nvSpPr>
          <p:cNvPr id="32" name="Text 26"/>
          <p:cNvSpPr/>
          <p:nvPr/>
        </p:nvSpPr>
        <p:spPr>
          <a:xfrm>
            <a:off x="4846320" y="354787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PPTX / PDF / XLSX</a:t>
            </a:r>
            <a:endParaRPr lang="en-US" sz="1100" dirty="0"/>
          </a:p>
        </p:txBody>
      </p:sp>
      <p:sp>
        <p:nvSpPr>
          <p:cNvPr id="33" name="Text 27"/>
          <p:cNvSpPr/>
          <p:nvPr/>
        </p:nvSpPr>
        <p:spPr>
          <a:xfrm>
            <a:off x="6537960" y="354787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문서 생성/분석</a:t>
            </a:r>
            <a:endParaRPr lang="en-US" sz="1100" dirty="0"/>
          </a:p>
        </p:txBody>
      </p:sp>
      <p:sp>
        <p:nvSpPr>
          <p:cNvPr id="34" name="Text 28"/>
          <p:cNvSpPr/>
          <p:nvPr/>
        </p:nvSpPr>
        <p:spPr>
          <a:xfrm>
            <a:off x="4846320" y="386791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TDD / Debugging</a:t>
            </a:r>
            <a:endParaRPr lang="en-US" sz="1100" dirty="0"/>
          </a:p>
        </p:txBody>
      </p:sp>
      <p:sp>
        <p:nvSpPr>
          <p:cNvPr id="35" name="Text 29"/>
          <p:cNvSpPr/>
          <p:nvPr/>
        </p:nvSpPr>
        <p:spPr>
          <a:xfrm>
            <a:off x="6537960" y="386791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체계적 개발/디버깅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4846320" y="41879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 Design</a:t>
            </a:r>
            <a:endParaRPr lang="en-US" sz="1100" dirty="0"/>
          </a:p>
        </p:txBody>
      </p:sp>
      <p:sp>
        <p:nvSpPr>
          <p:cNvPr id="37" name="Text 31"/>
          <p:cNvSpPr/>
          <p:nvPr/>
        </p:nvSpPr>
        <p:spPr>
          <a:xfrm>
            <a:off x="6537960" y="418795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UI 생성</a:t>
            </a:r>
            <a:endParaRPr lang="en-US" sz="1100" dirty="0"/>
          </a:p>
        </p:txBody>
      </p:sp>
      <p:sp>
        <p:nvSpPr>
          <p:cNvPr id="38" name="Text 32"/>
          <p:cNvSpPr/>
          <p:nvPr/>
        </p:nvSpPr>
        <p:spPr>
          <a:xfrm>
            <a:off x="4846320" y="450799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Skills</a:t>
            </a:r>
            <a:endParaRPr lang="en-US" sz="1100" dirty="0"/>
          </a:p>
        </p:txBody>
      </p:sp>
      <p:sp>
        <p:nvSpPr>
          <p:cNvPr id="39" name="Text 33"/>
          <p:cNvSpPr/>
          <p:nvPr/>
        </p:nvSpPr>
        <p:spPr>
          <a:xfrm>
            <a:off x="6537960" y="450799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 전용 스킬 제작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  AI 코딩 도구 비교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vs GitHub Copilot vs Cursor vs Windsurf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1645920" cy="365760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058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645920" y="1005840"/>
            <a:ext cx="1645920" cy="365760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8" name="Text 6"/>
          <p:cNvSpPr/>
          <p:nvPr/>
        </p:nvSpPr>
        <p:spPr>
          <a:xfrm>
            <a:off x="1645920" y="10058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91840" y="1005840"/>
            <a:ext cx="1645920" cy="365760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10" name="Text 8"/>
          <p:cNvSpPr/>
          <p:nvPr/>
        </p:nvSpPr>
        <p:spPr>
          <a:xfrm>
            <a:off x="3291840" y="10058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937760" y="1005840"/>
            <a:ext cx="1645920" cy="365760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12" name="Text 10"/>
          <p:cNvSpPr/>
          <p:nvPr/>
        </p:nvSpPr>
        <p:spPr>
          <a:xfrm>
            <a:off x="4937760" y="10058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583680" y="1005840"/>
            <a:ext cx="1645920" cy="365760"/>
          </a:xfrm>
          <a:prstGeom prst="rect">
            <a:avLst/>
          </a:prstGeom>
          <a:solidFill>
            <a:srgbClr val="3D4663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0" y="10058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Windsurf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137160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13716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작동 방식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1645920" y="137160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18" name="Text 16"/>
          <p:cNvSpPr/>
          <p:nvPr/>
        </p:nvSpPr>
        <p:spPr>
          <a:xfrm>
            <a:off x="1645920" y="1371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터미널 에이전트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91840" y="137160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0" name="Text 18"/>
          <p:cNvSpPr/>
          <p:nvPr/>
        </p:nvSpPr>
        <p:spPr>
          <a:xfrm>
            <a:off x="3291840" y="1371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 자동완성+Chat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937760" y="137160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2" name="Text 20"/>
          <p:cNvSpPr/>
          <p:nvPr/>
        </p:nvSpPr>
        <p:spPr>
          <a:xfrm>
            <a:off x="4937760" y="1371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 에이전트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583680" y="137160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24" name="Text 22"/>
          <p:cNvSpPr/>
          <p:nvPr/>
        </p:nvSpPr>
        <p:spPr>
          <a:xfrm>
            <a:off x="6583680" y="1371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 에이전트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178308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8308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셸 실행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645920" y="178308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28" name="Text 26"/>
          <p:cNvSpPr/>
          <p:nvPr/>
        </p:nvSpPr>
        <p:spPr>
          <a:xfrm>
            <a:off x="1645920" y="17830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전체 Bash 접근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291840" y="178308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0" name="Text 28"/>
          <p:cNvSpPr/>
          <p:nvPr/>
        </p:nvSpPr>
        <p:spPr>
          <a:xfrm>
            <a:off x="3291840" y="17830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터미널 제한적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937760" y="178308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2" name="Text 30"/>
          <p:cNvSpPr/>
          <p:nvPr/>
        </p:nvSpPr>
        <p:spPr>
          <a:xfrm>
            <a:off x="4937760" y="17830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제한적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583680" y="178308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34" name="Text 32"/>
          <p:cNvSpPr/>
          <p:nvPr/>
        </p:nvSpPr>
        <p:spPr>
          <a:xfrm>
            <a:off x="6583680" y="17830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제한적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57200" y="219456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36" name="Text 34"/>
          <p:cNvSpPr/>
          <p:nvPr/>
        </p:nvSpPr>
        <p:spPr>
          <a:xfrm>
            <a:off x="548640" y="219456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 에이전트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1645920" y="219456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38" name="Text 36"/>
          <p:cNvSpPr/>
          <p:nvPr/>
        </p:nvSpPr>
        <p:spPr>
          <a:xfrm>
            <a:off x="1645920" y="21945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Subagent + Team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3291840" y="219456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40" name="Text 38"/>
          <p:cNvSpPr/>
          <p:nvPr/>
        </p:nvSpPr>
        <p:spPr>
          <a:xfrm>
            <a:off x="3291840" y="21945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불가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937760" y="219456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42" name="Text 40"/>
          <p:cNvSpPr/>
          <p:nvPr/>
        </p:nvSpPr>
        <p:spPr>
          <a:xfrm>
            <a:off x="4937760" y="21945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불가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583680" y="219456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44" name="Text 42"/>
          <p:cNvSpPr/>
          <p:nvPr/>
        </p:nvSpPr>
        <p:spPr>
          <a:xfrm>
            <a:off x="6583680" y="21945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불가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57200" y="260604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46" name="Text 44"/>
          <p:cNvSpPr/>
          <p:nvPr/>
        </p:nvSpPr>
        <p:spPr>
          <a:xfrm>
            <a:off x="548640" y="260604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MCP 연동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1645920" y="260604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48" name="Text 46"/>
          <p:cNvSpPr/>
          <p:nvPr/>
        </p:nvSpPr>
        <p:spPr>
          <a:xfrm>
            <a:off x="1645920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네이티브 지원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3291840" y="260604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50" name="Text 48"/>
          <p:cNvSpPr/>
          <p:nvPr/>
        </p:nvSpPr>
        <p:spPr>
          <a:xfrm>
            <a:off x="3291840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불가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4937760" y="260604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52" name="Text 50"/>
          <p:cNvSpPr/>
          <p:nvPr/>
        </p:nvSpPr>
        <p:spPr>
          <a:xfrm>
            <a:off x="4937760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확장 필요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583680" y="260604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54" name="Text 52"/>
          <p:cNvSpPr/>
          <p:nvPr/>
        </p:nvSpPr>
        <p:spPr>
          <a:xfrm>
            <a:off x="6583680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확장 필요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457200" y="301752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56" name="Text 54"/>
          <p:cNvSpPr/>
          <p:nvPr/>
        </p:nvSpPr>
        <p:spPr>
          <a:xfrm>
            <a:off x="548640" y="301752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컨텍스트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1645920" y="301752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58" name="Text 56"/>
          <p:cNvSpPr/>
          <p:nvPr/>
        </p:nvSpPr>
        <p:spPr>
          <a:xfrm>
            <a:off x="1645920" y="30175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1M 토큰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3291840" y="301752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60" name="Text 58"/>
          <p:cNvSpPr/>
          <p:nvPr/>
        </p:nvSpPr>
        <p:spPr>
          <a:xfrm>
            <a:off x="3291840" y="30175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~200K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4937760" y="301752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62" name="Text 60"/>
          <p:cNvSpPr/>
          <p:nvPr/>
        </p:nvSpPr>
        <p:spPr>
          <a:xfrm>
            <a:off x="4937760" y="30175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~200K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6583680" y="301752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64" name="Text 62"/>
          <p:cNvSpPr/>
          <p:nvPr/>
        </p:nvSpPr>
        <p:spPr>
          <a:xfrm>
            <a:off x="6583680" y="30175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~200K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457200" y="342900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66" name="Text 64"/>
          <p:cNvSpPr/>
          <p:nvPr/>
        </p:nvSpPr>
        <p:spPr>
          <a:xfrm>
            <a:off x="548640" y="34290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플랫폼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1645920" y="342900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68" name="Text 66"/>
          <p:cNvSpPr/>
          <p:nvPr/>
        </p:nvSpPr>
        <p:spPr>
          <a:xfrm>
            <a:off x="1645920" y="34290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CLI+IDE+Web+앱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3291840" y="342900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70" name="Text 68"/>
          <p:cNvSpPr/>
          <p:nvPr/>
        </p:nvSpPr>
        <p:spPr>
          <a:xfrm>
            <a:off x="3291840" y="34290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Code+JetBrains</a:t>
            </a:r>
            <a:endParaRPr lang="en-US" sz="1100" dirty="0"/>
          </a:p>
        </p:txBody>
      </p:sp>
      <p:sp>
        <p:nvSpPr>
          <p:cNvPr id="71" name="Shape 69"/>
          <p:cNvSpPr/>
          <p:nvPr/>
        </p:nvSpPr>
        <p:spPr>
          <a:xfrm>
            <a:off x="4937760" y="342900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72" name="Text 70"/>
          <p:cNvSpPr/>
          <p:nvPr/>
        </p:nvSpPr>
        <p:spPr>
          <a:xfrm>
            <a:off x="4937760" y="34290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IDE</a:t>
            </a:r>
            <a:endParaRPr lang="en-US" sz="1100" dirty="0"/>
          </a:p>
        </p:txBody>
      </p:sp>
      <p:sp>
        <p:nvSpPr>
          <p:cNvPr id="73" name="Shape 71"/>
          <p:cNvSpPr/>
          <p:nvPr/>
        </p:nvSpPr>
        <p:spPr>
          <a:xfrm>
            <a:off x="6583680" y="342900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74" name="Text 72"/>
          <p:cNvSpPr/>
          <p:nvPr/>
        </p:nvSpPr>
        <p:spPr>
          <a:xfrm>
            <a:off x="6583680" y="34290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Windsurf IDE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457200" y="384048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76" name="Text 74"/>
          <p:cNvSpPr/>
          <p:nvPr/>
        </p:nvSpPr>
        <p:spPr>
          <a:xfrm>
            <a:off x="548640" y="384048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사용 모델</a:t>
            </a:r>
            <a:endParaRPr lang="en-US" sz="1100" dirty="0"/>
          </a:p>
        </p:txBody>
      </p:sp>
      <p:sp>
        <p:nvSpPr>
          <p:cNvPr id="77" name="Shape 75"/>
          <p:cNvSpPr/>
          <p:nvPr/>
        </p:nvSpPr>
        <p:spPr>
          <a:xfrm>
            <a:off x="1645920" y="384048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78" name="Text 76"/>
          <p:cNvSpPr/>
          <p:nvPr/>
        </p:nvSpPr>
        <p:spPr>
          <a:xfrm>
            <a:off x="1645920" y="38404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전용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3291840" y="384048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80" name="Text 78"/>
          <p:cNvSpPr/>
          <p:nvPr/>
        </p:nvSpPr>
        <p:spPr>
          <a:xfrm>
            <a:off x="3291840" y="38404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GPT/Claude/Gemini</a:t>
            </a:r>
            <a:endParaRPr lang="en-US" sz="1100" dirty="0"/>
          </a:p>
        </p:txBody>
      </p:sp>
      <p:sp>
        <p:nvSpPr>
          <p:cNvPr id="81" name="Shape 79"/>
          <p:cNvSpPr/>
          <p:nvPr/>
        </p:nvSpPr>
        <p:spPr>
          <a:xfrm>
            <a:off x="4937760" y="384048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82" name="Text 80"/>
          <p:cNvSpPr/>
          <p:nvPr/>
        </p:nvSpPr>
        <p:spPr>
          <a:xfrm>
            <a:off x="4937760" y="38404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GPT/Claude/Gemini</a:t>
            </a:r>
            <a:endParaRPr lang="en-US" sz="1100" dirty="0"/>
          </a:p>
        </p:txBody>
      </p:sp>
      <p:sp>
        <p:nvSpPr>
          <p:cNvPr id="83" name="Shape 81"/>
          <p:cNvSpPr/>
          <p:nvPr/>
        </p:nvSpPr>
        <p:spPr>
          <a:xfrm>
            <a:off x="6583680" y="3840480"/>
            <a:ext cx="1645920" cy="41148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84" name="Text 82"/>
          <p:cNvSpPr/>
          <p:nvPr/>
        </p:nvSpPr>
        <p:spPr>
          <a:xfrm>
            <a:off x="6583680" y="38404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Claude/GPT</a:t>
            </a:r>
            <a:endParaRPr lang="en-US" sz="1100" dirty="0"/>
          </a:p>
        </p:txBody>
      </p:sp>
      <p:sp>
        <p:nvSpPr>
          <p:cNvPr id="85" name="Shape 83"/>
          <p:cNvSpPr/>
          <p:nvPr/>
        </p:nvSpPr>
        <p:spPr>
          <a:xfrm>
            <a:off x="457200" y="425196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86" name="Text 84"/>
          <p:cNvSpPr/>
          <p:nvPr/>
        </p:nvSpPr>
        <p:spPr>
          <a:xfrm>
            <a:off x="548640" y="425196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월 비용</a:t>
            </a:r>
            <a:endParaRPr lang="en-US" sz="1100" dirty="0"/>
          </a:p>
        </p:txBody>
      </p:sp>
      <p:sp>
        <p:nvSpPr>
          <p:cNvPr id="87" name="Shape 85"/>
          <p:cNvSpPr/>
          <p:nvPr/>
        </p:nvSpPr>
        <p:spPr>
          <a:xfrm>
            <a:off x="1645920" y="425196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88" name="Text 86"/>
          <p:cNvSpPr/>
          <p:nvPr/>
        </p:nvSpPr>
        <p:spPr>
          <a:xfrm>
            <a:off x="1645920" y="4251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 $100 / Pro $20</a:t>
            </a:r>
            <a:endParaRPr lang="en-US" sz="1100" dirty="0"/>
          </a:p>
        </p:txBody>
      </p:sp>
      <p:sp>
        <p:nvSpPr>
          <p:cNvPr id="89" name="Shape 87"/>
          <p:cNvSpPr/>
          <p:nvPr/>
        </p:nvSpPr>
        <p:spPr>
          <a:xfrm>
            <a:off x="3291840" y="425196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90" name="Text 88"/>
          <p:cNvSpPr/>
          <p:nvPr/>
        </p:nvSpPr>
        <p:spPr>
          <a:xfrm>
            <a:off x="3291840" y="4251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$10 / Biz $19</a:t>
            </a:r>
            <a:endParaRPr lang="en-US" sz="1100" dirty="0"/>
          </a:p>
        </p:txBody>
      </p:sp>
      <p:sp>
        <p:nvSpPr>
          <p:cNvPr id="91" name="Shape 89"/>
          <p:cNvSpPr/>
          <p:nvPr/>
        </p:nvSpPr>
        <p:spPr>
          <a:xfrm>
            <a:off x="4937760" y="425196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92" name="Text 90"/>
          <p:cNvSpPr/>
          <p:nvPr/>
        </p:nvSpPr>
        <p:spPr>
          <a:xfrm>
            <a:off x="4937760" y="4251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$20 / Biz $40</a:t>
            </a:r>
            <a:endParaRPr lang="en-US" sz="1100" dirty="0"/>
          </a:p>
        </p:txBody>
      </p:sp>
      <p:sp>
        <p:nvSpPr>
          <p:cNvPr id="93" name="Shape 91"/>
          <p:cNvSpPr/>
          <p:nvPr/>
        </p:nvSpPr>
        <p:spPr>
          <a:xfrm>
            <a:off x="6583680" y="4251960"/>
            <a:ext cx="1645920" cy="411480"/>
          </a:xfrm>
          <a:prstGeom prst="rect">
            <a:avLst/>
          </a:prstGeom>
          <a:solidFill>
            <a:srgbClr val="1A1F36"/>
          </a:solidFill>
          <a:ln/>
        </p:spPr>
      </p:sp>
      <p:sp>
        <p:nvSpPr>
          <p:cNvPr id="94" name="Text 92"/>
          <p:cNvSpPr/>
          <p:nvPr/>
        </p:nvSpPr>
        <p:spPr>
          <a:xfrm>
            <a:off x="6583680" y="4251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$15 / Team $35</a:t>
            </a:r>
            <a:endParaRPr lang="en-US" sz="1100" dirty="0"/>
          </a:p>
        </p:txBody>
      </p:sp>
      <p:sp>
        <p:nvSpPr>
          <p:cNvPr id="95" name="Shape 9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96" name="Text 94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차이: Claude Code는 "코드 자동완성 도구"가 아니라 "자율 개발 에이전트"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  프로젝트 적용 사례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MeetMate 화상회의 — Web + Mobile 2개 프로젝트에 Claude Code 적용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77640" cy="25603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3977640" cy="45720"/>
          </a:xfrm>
          <a:prstGeom prst="rect">
            <a:avLst/>
          </a:prstGeom>
          <a:solidFill>
            <a:srgbClr val="4F8CFF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9728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097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meetmatenative (Web)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594360" y="1417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18 + Redux + TypeScript  |  Web / Windows / Electron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94360" y="16916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155+ 파일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828800" y="16916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JS→TS 마이그레이션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94360" y="210312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−93% 번들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828800" y="21031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lodash→es-toolkit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94360" y="251460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−68% 코드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828800" y="25146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시스템 모듈화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94360" y="29260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871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3건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1828800" y="29260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크리티컬 버그 사전 발견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709160" y="1005840"/>
            <a:ext cx="3977640" cy="256032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4709160" y="1005840"/>
            <a:ext cx="3977640" cy="45720"/>
          </a:xfrm>
          <a:prstGeom prst="rect">
            <a:avLst/>
          </a:prstGeom>
          <a:solidFill>
            <a:srgbClr val="34D399"/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097280"/>
            <a:ext cx="320040" cy="32004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5212080" y="1097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mate3native (Mobile)</a:t>
            </a:r>
            <a:endParaRPr lang="en-US" sz="1500" dirty="0"/>
          </a:p>
        </p:txBody>
      </p:sp>
      <p:sp>
        <p:nvSpPr>
          <p:cNvPr id="22" name="Text 18"/>
          <p:cNvSpPr/>
          <p:nvPr/>
        </p:nvSpPr>
        <p:spPr>
          <a:xfrm>
            <a:off x="4846320" y="1417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Native 0.77 + Zustand + Jitsi SDK  |  iOS / Android</a:t>
            </a:r>
            <a:endParaRPr lang="en-US" sz="1000" dirty="0"/>
          </a:p>
        </p:txBody>
      </p:sp>
      <p:sp>
        <p:nvSpPr>
          <p:cNvPr id="23" name="Text 19"/>
          <p:cNvSpPr/>
          <p:nvPr/>
        </p:nvSpPr>
        <p:spPr>
          <a:xfrm>
            <a:off x="4846320" y="16916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44 파일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6080760" y="16916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대규모 회의 최적화 (50-100명)</a:t>
            </a:r>
            <a:endParaRPr lang="en-US" sz="1100" dirty="0"/>
          </a:p>
        </p:txBody>
      </p:sp>
      <p:sp>
        <p:nvSpPr>
          <p:cNvPr id="25" name="Text 21"/>
          <p:cNvSpPr/>
          <p:nvPr/>
        </p:nvSpPr>
        <p:spPr>
          <a:xfrm>
            <a:off x="4846320" y="210312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77 파일</a:t>
            </a:r>
            <a:endParaRPr lang="en-US" sz="1400" dirty="0"/>
          </a:p>
        </p:txBody>
      </p:sp>
      <p:sp>
        <p:nvSpPr>
          <p:cNvPr id="26" name="Text 22"/>
          <p:cNvSpPr/>
          <p:nvPr/>
        </p:nvSpPr>
        <p:spPr>
          <a:xfrm>
            <a:off x="6080760" y="21031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코드 품질 개선 + 안정성</a:t>
            </a:r>
            <a:endParaRPr lang="en-US" sz="1100" dirty="0"/>
          </a:p>
        </p:txBody>
      </p:sp>
      <p:sp>
        <p:nvSpPr>
          <p:cNvPr id="27" name="Text 23"/>
          <p:cNvSpPr/>
          <p:nvPr/>
        </p:nvSpPr>
        <p:spPr>
          <a:xfrm>
            <a:off x="4846320" y="251460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~95%</a:t>
            </a:r>
            <a:endParaRPr lang="en-US" sz="1400" dirty="0"/>
          </a:p>
        </p:txBody>
      </p:sp>
      <p:sp>
        <p:nvSpPr>
          <p:cNvPr id="28" name="Text 24"/>
          <p:cNvSpPr/>
          <p:nvPr/>
        </p:nvSpPr>
        <p:spPr>
          <a:xfrm>
            <a:off x="6080760" y="25146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리렌더링 감소 (VideoItem)</a:t>
            </a:r>
            <a:endParaRPr lang="en-US" sz="1100" dirty="0"/>
          </a:p>
        </p:txBody>
      </p:sp>
      <p:sp>
        <p:nvSpPr>
          <p:cNvPr id="29" name="Text 25"/>
          <p:cNvSpPr/>
          <p:nvPr/>
        </p:nvSpPr>
        <p:spPr>
          <a:xfrm>
            <a:off x="4846320" y="29260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13개</a:t>
            </a:r>
            <a:endParaRPr lang="en-US" sz="1400" dirty="0"/>
          </a:p>
        </p:txBody>
      </p:sp>
      <p:sp>
        <p:nvSpPr>
          <p:cNvPr id="30" name="Text 26"/>
          <p:cNvSpPr/>
          <p:nvPr/>
        </p:nvSpPr>
        <p:spPr>
          <a:xfrm>
            <a:off x="6080760" y="2926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기술 문서 자동 생성</a:t>
            </a:r>
            <a:endParaRPr lang="en-US" sz="1100" dirty="0"/>
          </a:p>
        </p:txBody>
      </p:sp>
      <p:sp>
        <p:nvSpPr>
          <p:cNvPr id="31" name="Shape 27"/>
          <p:cNvSpPr/>
          <p:nvPr/>
        </p:nvSpPr>
        <p:spPr>
          <a:xfrm>
            <a:off x="457200" y="3794760"/>
            <a:ext cx="8229600" cy="114300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2" name="Shape 28"/>
          <p:cNvSpPr/>
          <p:nvPr/>
        </p:nvSpPr>
        <p:spPr>
          <a:xfrm>
            <a:off x="457200" y="3794760"/>
            <a:ext cx="8229600" cy="4572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33" name="Text 29"/>
          <p:cNvSpPr/>
          <p:nvPr/>
        </p:nvSpPr>
        <p:spPr>
          <a:xfrm>
            <a:off x="640080" y="38587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통합 ROI</a:t>
            </a:r>
            <a:endParaRPr lang="en-US" sz="1300" dirty="0"/>
          </a:p>
        </p:txBody>
      </p:sp>
      <p:sp>
        <p:nvSpPr>
          <p:cNvPr id="34" name="Text 30"/>
          <p:cNvSpPr/>
          <p:nvPr/>
        </p:nvSpPr>
        <p:spPr>
          <a:xfrm>
            <a:off x="457200" y="416052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871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1~2개월</a:t>
            </a:r>
            <a:endParaRPr lang="en-US" sz="2000" dirty="0"/>
          </a:p>
        </p:txBody>
      </p:sp>
      <p:sp>
        <p:nvSpPr>
          <p:cNvPr id="35" name="Text 31"/>
          <p:cNvSpPr/>
          <p:nvPr/>
        </p:nvSpPr>
        <p:spPr>
          <a:xfrm>
            <a:off x="457200" y="4462272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수동 예상</a:t>
            </a:r>
            <a:endParaRPr lang="en-US" sz="1000" dirty="0"/>
          </a:p>
        </p:txBody>
      </p:sp>
      <p:sp>
        <p:nvSpPr>
          <p:cNvPr id="36" name="Text 32"/>
          <p:cNvSpPr/>
          <p:nvPr/>
        </p:nvSpPr>
        <p:spPr>
          <a:xfrm>
            <a:off x="457200" y="461772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2개 프로젝트 합산</a:t>
            </a:r>
            <a:endParaRPr lang="en-US" sz="900" dirty="0"/>
          </a:p>
        </p:txBody>
      </p:sp>
      <p:sp>
        <p:nvSpPr>
          <p:cNvPr id="37" name="Text 33"/>
          <p:cNvSpPr/>
          <p:nvPr/>
        </p:nvSpPr>
        <p:spPr>
          <a:xfrm>
            <a:off x="2514600" y="416052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~2일</a:t>
            </a:r>
            <a:endParaRPr lang="en-US" sz="2000" dirty="0"/>
          </a:p>
        </p:txBody>
      </p:sp>
      <p:sp>
        <p:nvSpPr>
          <p:cNvPr id="38" name="Text 34"/>
          <p:cNvSpPr/>
          <p:nvPr/>
        </p:nvSpPr>
        <p:spPr>
          <a:xfrm>
            <a:off x="2514600" y="4462272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</a:t>
            </a:r>
            <a:endParaRPr lang="en-US" sz="1000" dirty="0"/>
          </a:p>
        </p:txBody>
      </p:sp>
      <p:sp>
        <p:nvSpPr>
          <p:cNvPr id="39" name="Text 35"/>
          <p:cNvSpPr/>
          <p:nvPr/>
        </p:nvSpPr>
        <p:spPr>
          <a:xfrm>
            <a:off x="2514600" y="461772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병렬 에이전트 활용</a:t>
            </a:r>
            <a:endParaRPr lang="en-US" sz="900" dirty="0"/>
          </a:p>
        </p:txBody>
      </p:sp>
      <p:sp>
        <p:nvSpPr>
          <p:cNvPr id="40" name="Text 36"/>
          <p:cNvSpPr/>
          <p:nvPr/>
        </p:nvSpPr>
        <p:spPr>
          <a:xfrm>
            <a:off x="4572000" y="416052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F8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276+</a:t>
            </a:r>
            <a:endParaRPr lang="en-US" sz="2000" dirty="0"/>
          </a:p>
        </p:txBody>
      </p:sp>
      <p:sp>
        <p:nvSpPr>
          <p:cNvPr id="41" name="Text 37"/>
          <p:cNvSpPr/>
          <p:nvPr/>
        </p:nvSpPr>
        <p:spPr>
          <a:xfrm>
            <a:off x="4572000" y="4462272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수정 파일</a:t>
            </a:r>
            <a:endParaRPr lang="en-US" sz="1000" dirty="0"/>
          </a:p>
        </p:txBody>
      </p:sp>
      <p:sp>
        <p:nvSpPr>
          <p:cNvPr id="42" name="Text 38"/>
          <p:cNvSpPr/>
          <p:nvPr/>
        </p:nvSpPr>
        <p:spPr>
          <a:xfrm>
            <a:off x="4572000" y="461772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 155 + Mobile 121</a:t>
            </a:r>
            <a:endParaRPr lang="en-US" sz="900" dirty="0"/>
          </a:p>
        </p:txBody>
      </p:sp>
      <p:sp>
        <p:nvSpPr>
          <p:cNvPr id="43" name="Text 39"/>
          <p:cNvSpPr/>
          <p:nvPr/>
        </p:nvSpPr>
        <p:spPr>
          <a:xfrm>
            <a:off x="6629400" y="416052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B92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~$30</a:t>
            </a:r>
            <a:endParaRPr lang="en-US" sz="2000" dirty="0"/>
          </a:p>
        </p:txBody>
      </p:sp>
      <p:sp>
        <p:nvSpPr>
          <p:cNvPr id="44" name="Text 40"/>
          <p:cNvSpPr/>
          <p:nvPr/>
        </p:nvSpPr>
        <p:spPr>
          <a:xfrm>
            <a:off x="6629400" y="4462272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비용</a:t>
            </a:r>
            <a:endParaRPr lang="en-US" sz="1000" dirty="0"/>
          </a:p>
        </p:txBody>
      </p:sp>
      <p:sp>
        <p:nvSpPr>
          <p:cNvPr id="45" name="Text 41"/>
          <p:cNvSpPr/>
          <p:nvPr/>
        </p:nvSpPr>
        <p:spPr>
          <a:xfrm>
            <a:off x="6629400" y="461772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4.6 기준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  에이전트 시스템 설계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583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워크플로우 (WHAT) + 패턴 (HOW) 2계층 구조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워크플로우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822960" y="1371600"/>
            <a:ext cx="310896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22960" y="13716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new-feature.md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822960" y="1755648"/>
            <a:ext cx="310896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22960" y="175564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bug-fix.md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822960" y="2139696"/>
            <a:ext cx="310896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2139696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api-change.md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" y="2523744"/>
            <a:ext cx="310896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22960" y="2523744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verify.md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22960" y="2907792"/>
            <a:ext cx="310896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22960" y="290779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D0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tenant-config.md</a:t>
            </a:r>
            <a:endParaRPr lang="en-US" sz="1100" dirty="0"/>
          </a:p>
        </p:txBody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920240"/>
            <a:ext cx="365760" cy="36576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4023360" y="228600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참조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0" y="10058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패턴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5029200" y="1371600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029200" y="137160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redux.md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6720840" y="1371600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6720840" y="137160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registry.md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5029200" y="1755648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5029200" y="1755648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http-api.md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6720840" y="1755648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6" name="Text 23"/>
          <p:cNvSpPr/>
          <p:nvPr/>
        </p:nvSpPr>
        <p:spPr>
          <a:xfrm>
            <a:off x="6720840" y="1755648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websocket.md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5029200" y="2139696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8" name="Text 25"/>
          <p:cNvSpPr/>
          <p:nvPr/>
        </p:nvSpPr>
        <p:spPr>
          <a:xfrm>
            <a:off x="5029200" y="2139696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tenant-config.md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6720840" y="2139696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6720840" y="2139696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i18n.md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5029200" y="2523744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2" name="Text 29"/>
          <p:cNvSpPr/>
          <p:nvPr/>
        </p:nvSpPr>
        <p:spPr>
          <a:xfrm>
            <a:off x="5029200" y="2523744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typed-app.md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6720840" y="2523744"/>
            <a:ext cx="1600200" cy="32004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4" name="Text 31"/>
          <p:cNvSpPr/>
          <p:nvPr/>
        </p:nvSpPr>
        <p:spPr>
          <a:xfrm>
            <a:off x="6720840" y="2523744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component.md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457200" y="3246120"/>
            <a:ext cx="8229600" cy="36576"/>
          </a:xfrm>
          <a:prstGeom prst="rect">
            <a:avLst/>
          </a:prstGeom>
          <a:solidFill>
            <a:srgbClr val="4F8CFF">
              <a:alpha val="40000"/>
            </a:srgbClr>
          </a:solidFill>
          <a:ln/>
        </p:spPr>
      </p:sp>
      <p:sp>
        <p:nvSpPr>
          <p:cNvPr id="36" name="Text 33"/>
          <p:cNvSpPr/>
          <p:nvPr/>
        </p:nvSpPr>
        <p:spPr>
          <a:xfrm>
            <a:off x="640080" y="33375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 흐름 예시: new-feature 워크플로우</a:t>
            </a:r>
            <a:endParaRPr lang="en-US" sz="1300" dirty="0"/>
          </a:p>
        </p:txBody>
      </p:sp>
      <p:sp>
        <p:nvSpPr>
          <p:cNvPr id="37" name="Shape 34"/>
          <p:cNvSpPr/>
          <p:nvPr/>
        </p:nvSpPr>
        <p:spPr>
          <a:xfrm>
            <a:off x="457200" y="3657600"/>
            <a:ext cx="1554480" cy="868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8" name="Shape 35"/>
          <p:cNvSpPr/>
          <p:nvPr/>
        </p:nvSpPr>
        <p:spPr>
          <a:xfrm>
            <a:off x="457200" y="3657600"/>
            <a:ext cx="1554480" cy="36576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39" name="Text 36"/>
          <p:cNvSpPr/>
          <p:nvPr/>
        </p:nvSpPr>
        <p:spPr>
          <a:xfrm>
            <a:off x="457200" y="373075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요청 수신</a:t>
            </a:r>
            <a:endParaRPr lang="en-US" sz="1200" dirty="0"/>
          </a:p>
        </p:txBody>
      </p:sp>
      <p:sp>
        <p:nvSpPr>
          <p:cNvPr id="40" name="Text 37"/>
          <p:cNvSpPr/>
          <p:nvPr/>
        </p:nvSpPr>
        <p:spPr>
          <a:xfrm>
            <a:off x="457200" y="409651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사용자 지시</a:t>
            </a:r>
            <a:endParaRPr lang="en-US" sz="1000" dirty="0"/>
          </a:p>
        </p:txBody>
      </p:sp>
      <p:sp>
        <p:nvSpPr>
          <p:cNvPr id="41" name="Text 38"/>
          <p:cNvSpPr/>
          <p:nvPr/>
        </p:nvSpPr>
        <p:spPr>
          <a:xfrm>
            <a:off x="2011680" y="3840480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42" name="Shape 39"/>
          <p:cNvSpPr/>
          <p:nvPr/>
        </p:nvSpPr>
        <p:spPr>
          <a:xfrm>
            <a:off x="2194560" y="3657600"/>
            <a:ext cx="1554480" cy="868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43" name="Shape 40"/>
          <p:cNvSpPr/>
          <p:nvPr/>
        </p:nvSpPr>
        <p:spPr>
          <a:xfrm>
            <a:off x="2194560" y="3657600"/>
            <a:ext cx="1554480" cy="36576"/>
          </a:xfrm>
          <a:prstGeom prst="rect">
            <a:avLst/>
          </a:prstGeom>
          <a:solidFill>
            <a:srgbClr val="4F8CFF"/>
          </a:solidFill>
          <a:ln/>
        </p:spPr>
      </p:sp>
      <p:sp>
        <p:nvSpPr>
          <p:cNvPr id="44" name="Text 41"/>
          <p:cNvSpPr/>
          <p:nvPr/>
        </p:nvSpPr>
        <p:spPr>
          <a:xfrm>
            <a:off x="2194560" y="373075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WF 선택</a:t>
            </a:r>
            <a:endParaRPr lang="en-US" sz="1200" dirty="0"/>
          </a:p>
        </p:txBody>
      </p:sp>
      <p:sp>
        <p:nvSpPr>
          <p:cNvPr id="45" name="Text 42"/>
          <p:cNvSpPr/>
          <p:nvPr/>
        </p:nvSpPr>
        <p:spPr>
          <a:xfrm>
            <a:off x="2194560" y="409651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new-feature.md</a:t>
            </a:r>
            <a:endParaRPr lang="en-US" sz="1000" dirty="0"/>
          </a:p>
        </p:txBody>
      </p:sp>
      <p:sp>
        <p:nvSpPr>
          <p:cNvPr id="46" name="Text 43"/>
          <p:cNvSpPr/>
          <p:nvPr/>
        </p:nvSpPr>
        <p:spPr>
          <a:xfrm>
            <a:off x="3749040" y="3840480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47" name="Shape 44"/>
          <p:cNvSpPr/>
          <p:nvPr/>
        </p:nvSpPr>
        <p:spPr>
          <a:xfrm>
            <a:off x="3931920" y="3657600"/>
            <a:ext cx="1554480" cy="868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48" name="Shape 45"/>
          <p:cNvSpPr/>
          <p:nvPr/>
        </p:nvSpPr>
        <p:spPr>
          <a:xfrm>
            <a:off x="3931920" y="3657600"/>
            <a:ext cx="1554480" cy="3657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9" name="Text 46"/>
          <p:cNvSpPr/>
          <p:nvPr/>
        </p:nvSpPr>
        <p:spPr>
          <a:xfrm>
            <a:off x="3931920" y="373075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패턴 참조</a:t>
            </a:r>
            <a:endParaRPr lang="en-US" sz="1200" dirty="0"/>
          </a:p>
        </p:txBody>
      </p:sp>
      <p:sp>
        <p:nvSpPr>
          <p:cNvPr id="50" name="Text 47"/>
          <p:cNvSpPr/>
          <p:nvPr/>
        </p:nvSpPr>
        <p:spPr>
          <a:xfrm>
            <a:off x="3931920" y="409651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redux + registry</a:t>
            </a:r>
            <a:endParaRPr lang="en-US" sz="1000" dirty="0"/>
          </a:p>
        </p:txBody>
      </p:sp>
      <p:sp>
        <p:nvSpPr>
          <p:cNvPr id="51" name="Text 48"/>
          <p:cNvSpPr/>
          <p:nvPr/>
        </p:nvSpPr>
        <p:spPr>
          <a:xfrm>
            <a:off x="5486400" y="3840480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52" name="Shape 49"/>
          <p:cNvSpPr/>
          <p:nvPr/>
        </p:nvSpPr>
        <p:spPr>
          <a:xfrm>
            <a:off x="5669280" y="3657600"/>
            <a:ext cx="1554480" cy="868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3" name="Shape 50"/>
          <p:cNvSpPr/>
          <p:nvPr/>
        </p:nvSpPr>
        <p:spPr>
          <a:xfrm>
            <a:off x="5669280" y="3657600"/>
            <a:ext cx="1554480" cy="36576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54" name="Text 51"/>
          <p:cNvSpPr/>
          <p:nvPr/>
        </p:nvSpPr>
        <p:spPr>
          <a:xfrm>
            <a:off x="5669280" y="373075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코드 생성</a:t>
            </a:r>
            <a:endParaRPr lang="en-US" sz="1200" dirty="0"/>
          </a:p>
        </p:txBody>
      </p:sp>
      <p:sp>
        <p:nvSpPr>
          <p:cNvPr id="55" name="Text 52"/>
          <p:cNvSpPr/>
          <p:nvPr/>
        </p:nvSpPr>
        <p:spPr>
          <a:xfrm>
            <a:off x="5669280" y="409651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실행</a:t>
            </a:r>
            <a:endParaRPr lang="en-US" sz="1000" dirty="0"/>
          </a:p>
        </p:txBody>
      </p:sp>
      <p:sp>
        <p:nvSpPr>
          <p:cNvPr id="56" name="Text 53"/>
          <p:cNvSpPr/>
          <p:nvPr/>
        </p:nvSpPr>
        <p:spPr>
          <a:xfrm>
            <a:off x="7223760" y="3840480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F8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57" name="Shape 54"/>
          <p:cNvSpPr/>
          <p:nvPr/>
        </p:nvSpPr>
        <p:spPr>
          <a:xfrm>
            <a:off x="7406640" y="3657600"/>
            <a:ext cx="1554480" cy="868680"/>
          </a:xfrm>
          <a:prstGeom prst="rect">
            <a:avLst/>
          </a:prstGeom>
          <a:solidFill>
            <a:srgbClr val="252B48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8" name="Shape 55"/>
          <p:cNvSpPr/>
          <p:nvPr/>
        </p:nvSpPr>
        <p:spPr>
          <a:xfrm>
            <a:off x="7406640" y="3657600"/>
            <a:ext cx="1554480" cy="36576"/>
          </a:xfrm>
          <a:prstGeom prst="rect">
            <a:avLst/>
          </a:prstGeom>
          <a:solidFill>
            <a:srgbClr val="FB923C"/>
          </a:solidFill>
          <a:ln/>
        </p:spPr>
      </p:sp>
      <p:sp>
        <p:nvSpPr>
          <p:cNvPr id="59" name="Text 56"/>
          <p:cNvSpPr/>
          <p:nvPr/>
        </p:nvSpPr>
        <p:spPr>
          <a:xfrm>
            <a:off x="7406640" y="373075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빌드 검증</a:t>
            </a:r>
            <a:endParaRPr lang="en-US" sz="1200" dirty="0"/>
          </a:p>
        </p:txBody>
      </p:sp>
      <p:sp>
        <p:nvSpPr>
          <p:cNvPr id="60" name="Text 57"/>
          <p:cNvSpPr/>
          <p:nvPr/>
        </p:nvSpPr>
        <p:spPr>
          <a:xfrm>
            <a:off x="7406640" y="409651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verify.md</a:t>
            </a:r>
            <a:endParaRPr lang="en-US" sz="1000" dirty="0"/>
          </a:p>
        </p:txBody>
      </p:sp>
      <p:sp>
        <p:nvSpPr>
          <p:cNvPr id="61" name="Shape 58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solidFill>
            <a:srgbClr val="252B48"/>
          </a:solidFill>
          <a:ln/>
        </p:spPr>
      </p:sp>
      <p:sp>
        <p:nvSpPr>
          <p:cNvPr id="62" name="Text 59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2,350줄 → 741줄 </a:t>
            </a:r>
            <a:pPr algn="ctr" indent="0" marL="0">
              <a:buNone/>
            </a:pPr>
            <a:r>
              <a:rPr lang="en-US" sz="120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(-68%)  |  중복 제거  |  패턴 변경 시 1파일만 수정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Agent Handling Guide</dc:title>
  <dc:subject>PptxGenJS Presentation</dc:subject>
  <dc:creator>Evan</dc:creator>
  <cp:lastModifiedBy>Evan</cp:lastModifiedBy>
  <cp:revision>1</cp:revision>
  <dcterms:created xsi:type="dcterms:W3CDTF">2026-04-08T05:42:11Z</dcterms:created>
  <dcterms:modified xsi:type="dcterms:W3CDTF">2026-04-08T05:42:11Z</dcterms:modified>
</cp:coreProperties>
</file>